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  <p:sldMasterId id="2147483792" r:id="rId3"/>
  </p:sldMasterIdLst>
  <p:notesMasterIdLst>
    <p:notesMasterId r:id="rId20"/>
  </p:notesMasterIdLst>
  <p:sldIdLst>
    <p:sldId id="286" r:id="rId4"/>
    <p:sldId id="332" r:id="rId5"/>
    <p:sldId id="334" r:id="rId6"/>
    <p:sldId id="345" r:id="rId7"/>
    <p:sldId id="344" r:id="rId8"/>
    <p:sldId id="331" r:id="rId9"/>
    <p:sldId id="350" r:id="rId10"/>
    <p:sldId id="351" r:id="rId11"/>
    <p:sldId id="352" r:id="rId12"/>
    <p:sldId id="353" r:id="rId13"/>
    <p:sldId id="354" r:id="rId14"/>
    <p:sldId id="355" r:id="rId15"/>
    <p:sldId id="349" r:id="rId16"/>
    <p:sldId id="347" r:id="rId17"/>
    <p:sldId id="346" r:id="rId18"/>
    <p:sldId id="28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61FB6-82F8-404F-96A7-256F2B63DA50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7EE71-C958-43D2-877A-E6FB7D75B1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Arial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07C4FE-B48C-4669-AD65-3DE10C3472F5}" type="slidenum">
              <a:rPr lang="en-US" smtClean="0">
                <a:latin typeface="Arial" pitchFamily="34" charset="0"/>
              </a:rPr>
              <a:pPr/>
              <a:t>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30383-BF1D-41D0-87A2-4D556A08C679}" type="slidenum">
              <a:rPr lang="en-US"/>
              <a:pPr/>
              <a:t>6</a:t>
            </a:fld>
            <a:endParaRPr lang="en-US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d-ID" dirty="0" smtClean="0"/>
              <a:t>Skema sertifikasi kompetensi generik (setiap profesi dapat mengembangkan skemanya sesuai dengan karakter profesi)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Calon peserta uji kompetensi yang sudah memiliki kompetensi dari hasil pelatihan atau pengalaman dapat mengajukan sertifikasi kepada LSP, dan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Memilih TUK sesuai dengan kompetensinya.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LSP akan menugaskan tim asesor kompetensi,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Tim asesor akan melakukan asesmen, kemudian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Melaporkan merekomendasikan sertifikasi kepada LSP.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Bila diperlukan dapat membentuk komite teknis untuk 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merekomendasi sertifikasi.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Dari hasil evaluasi LSP menerbitkan sertifikat kompetensi.</a:t>
            </a:r>
          </a:p>
          <a:p>
            <a:pPr marL="220457" indent="-220457">
              <a:buFontTx/>
              <a:buAutoNum type="arabicPeriod"/>
              <a:defRPr/>
            </a:pPr>
            <a:r>
              <a:rPr lang="id-ID" dirty="0" smtClean="0"/>
              <a:t>Untuk memelihara kompetensi pemegang sertifikat kompetensi, LSP melakukan surveilan terhadap pemegang sertifikat kompetensi.</a:t>
            </a:r>
            <a:endParaRPr lang="id-ID" dirty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9ACBE-4756-4A49-9EB4-4F93617EFD97}" type="slidenum">
              <a:rPr lang="en-US" smtClean="0">
                <a:latin typeface="Arial" pitchFamily="34" charset="0"/>
              </a:rPr>
              <a:pPr/>
              <a:t>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BD4EFA-D921-463D-B39D-3D8CB9409CEE}" type="slidenum">
              <a:rPr lang="en-US"/>
              <a:pPr/>
              <a:t>15</a:t>
            </a:fld>
            <a:endParaRPr lang="en-US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7D478-1BA9-4134-800F-6E209F12FEC5}" type="datetimeFigureOut">
              <a:rPr lang="en-US" smtClean="0"/>
              <a:pPr/>
              <a:t>6/5/2013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40D23-AD43-4210-90D6-B0D4E0AFE2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5E715-9283-4E18-BDF9-8D3EDC891247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E0303A-E1FE-41DB-A664-821938BA616E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6/5/2013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1F661-4384-4F18-822B-DF7DCEA593F9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05/06/2013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CE4D3-46EA-4196-BEEF-B3CD2CA53316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0" y="1940052"/>
            <a:ext cx="9144000" cy="9144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6" name="Rectangle 5"/>
          <p:cNvSpPr/>
          <p:nvPr/>
        </p:nvSpPr>
        <p:spPr bwMode="auto">
          <a:xfrm>
            <a:off x="0" y="2854452"/>
            <a:ext cx="9144000" cy="7905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d-ID">
              <a:latin typeface="Arial" charset="0"/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2473452"/>
            <a:ext cx="8396318" cy="742944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Verdana" pitchFamily="34" charset="0"/>
              </a:rPr>
              <a:t>KONSEP PENILAIAN DALAM KERANGKA </a:t>
            </a:r>
            <a:br>
              <a:rPr lang="en-US" sz="2800" b="1" dirty="0" smtClean="0">
                <a:solidFill>
                  <a:schemeClr val="bg1"/>
                </a:solidFill>
                <a:latin typeface="Verdana" pitchFamily="34" charset="0"/>
              </a:rPr>
            </a:b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</a:rPr>
              <a:t/>
            </a:r>
            <a:b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</a:rPr>
            </a:br>
            <a:r>
              <a:rPr lang="en-US" sz="3200" b="1" dirty="0" smtClean="0">
                <a:solidFill>
                  <a:srgbClr val="FF0000"/>
                </a:solidFill>
                <a:latin typeface="Verdana" pitchFamily="34" charset="0"/>
              </a:rPr>
              <a:t>KURIKULUM SMK EDISI 2013 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838200" y="4514056"/>
            <a:ext cx="7162800" cy="1219200"/>
          </a:xfrm>
          <a:solidFill>
            <a:srgbClr val="CCFFFF"/>
          </a:solidFill>
        </p:spPr>
        <p:txBody>
          <a:bodyPr>
            <a:normAutofit fontScale="85000" lnSpcReduction="20000"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Direktorat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Pembinaan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SMK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Direktorat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Jenderal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Pendidikan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Menengah</a:t>
            </a:r>
            <a:endParaRPr lang="en-US" sz="2800" b="1" dirty="0" smtClean="0">
              <a:solidFill>
                <a:srgbClr val="0070C0"/>
              </a:solidFill>
              <a:latin typeface="+mj-lt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id-ID" sz="2600" b="1" dirty="0" smtClean="0">
                <a:solidFill>
                  <a:srgbClr val="0070C0"/>
                </a:solidFill>
                <a:latin typeface="+mj-lt"/>
              </a:rPr>
              <a:t>KEMENTERIAN</a:t>
            </a:r>
            <a:r>
              <a:rPr lang="en-US" sz="2600" b="1" dirty="0" smtClean="0">
                <a:solidFill>
                  <a:srgbClr val="0070C0"/>
                </a:solidFill>
                <a:latin typeface="+mj-lt"/>
              </a:rPr>
              <a:t> PENDIDIKAN </a:t>
            </a:r>
            <a:r>
              <a:rPr lang="id-ID" sz="2600" b="1" dirty="0" smtClean="0">
                <a:solidFill>
                  <a:srgbClr val="0070C0"/>
                </a:solidFill>
                <a:latin typeface="+mj-lt"/>
              </a:rPr>
              <a:t>DAN KEBUDAYAAN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id-ID" sz="2600" b="1" dirty="0" smtClean="0">
                <a:solidFill>
                  <a:srgbClr val="0070C0"/>
                </a:solidFill>
                <a:latin typeface="+mj-lt"/>
              </a:rPr>
              <a:t>Tahun 201</a:t>
            </a:r>
            <a:r>
              <a:rPr lang="en-US" sz="2600" b="1" dirty="0" smtClean="0">
                <a:solidFill>
                  <a:srgbClr val="0070C0"/>
                </a:solidFill>
                <a:latin typeface="+mj-lt"/>
              </a:rPr>
              <a:t>3</a:t>
            </a:r>
          </a:p>
        </p:txBody>
      </p:sp>
      <p:pic>
        <p:nvPicPr>
          <p:cNvPr id="3078" name="Picture 9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60648"/>
            <a:ext cx="1296144" cy="126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686800" cy="1143000"/>
          </a:xfrm>
        </p:spPr>
        <p:txBody>
          <a:bodyPr/>
          <a:lstStyle/>
          <a:p>
            <a:pPr algn="ctr"/>
            <a:r>
              <a:rPr lang="id-ID" dirty="0" smtClean="0">
                <a:latin typeface="Aharoni" pitchFamily="2" charset="-79"/>
                <a:cs typeface="Aharoni" pitchFamily="2" charset="-79"/>
              </a:rPr>
              <a:t>Manfaat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err="1" smtClean="0">
                <a:latin typeface="Aharoni" pitchFamily="2" charset="-79"/>
                <a:cs typeface="Aharoni" pitchFamily="2" charset="-79"/>
              </a:rPr>
              <a:t>sertifikasi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err="1" smtClean="0">
                <a:latin typeface="Aharoni" pitchFamily="2" charset="-79"/>
                <a:cs typeface="Aharoni" pitchFamily="2" charset="-79"/>
              </a:rPr>
              <a:t>kompetensi</a:t>
            </a:r>
            <a:r>
              <a:rPr lang="en-US" dirty="0" smtClean="0">
                <a:cs typeface="Aharoni" pitchFamily="2" charset="-79"/>
              </a:rPr>
              <a:t> </a:t>
            </a:r>
            <a:r>
              <a:rPr lang="en-US" sz="2800" dirty="0" smtClean="0">
                <a:cs typeface="Aharoni" pitchFamily="2" charset="-79"/>
              </a:rPr>
              <a:t>(</a:t>
            </a:r>
            <a:r>
              <a:rPr lang="en-US" sz="2800" dirty="0" err="1" smtClean="0">
                <a:cs typeface="Aharoni" pitchFamily="2" charset="-79"/>
              </a:rPr>
              <a:t>Ljt</a:t>
            </a:r>
            <a:r>
              <a:rPr lang="en-US" sz="2800" dirty="0" smtClean="0">
                <a:cs typeface="Aharoni" pitchFamily="2" charset="-79"/>
              </a:rPr>
              <a:t>)</a:t>
            </a:r>
            <a:endParaRPr lang="en-US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7772400" cy="4800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b="1" u="sng" smtClean="0">
                <a:solidFill>
                  <a:srgbClr val="FF0000"/>
                </a:solidFill>
                <a:latin typeface="Arial Narrow" pitchFamily="34" charset="0"/>
              </a:rPr>
              <a:t>Untuk LEMDIKLAT:</a:t>
            </a:r>
          </a:p>
          <a:p>
            <a:r>
              <a:rPr lang="en-US" sz="2400" smtClean="0">
                <a:latin typeface="Arial Narrow" pitchFamily="34" charset="0"/>
              </a:rPr>
              <a:t>Membantu memastikan </a:t>
            </a:r>
            <a:r>
              <a:rPr lang="en-US" sz="2400" i="1" smtClean="0">
                <a:latin typeface="Arial Narrow" pitchFamily="34" charset="0"/>
              </a:rPr>
              <a:t>link and match</a:t>
            </a:r>
            <a:r>
              <a:rPr lang="en-US" sz="2400" smtClean="0">
                <a:latin typeface="Arial Narrow" pitchFamily="34" charset="0"/>
              </a:rPr>
              <a:t> antara kompetensi lulusan dengan tuntutan kompetensi dunia industri.</a:t>
            </a:r>
          </a:p>
          <a:p>
            <a:r>
              <a:rPr lang="en-US" sz="2400" smtClean="0">
                <a:latin typeface="Arial Narrow" pitchFamily="34" charset="0"/>
              </a:rPr>
              <a:t>Membantu memastikan tercapainya efisiensi dalam pengembangan program diklat. </a:t>
            </a:r>
          </a:p>
          <a:p>
            <a:r>
              <a:rPr lang="en-US" sz="2400" smtClean="0">
                <a:latin typeface="Arial Narrow" pitchFamily="34" charset="0"/>
              </a:rPr>
              <a:t>Membantu memastikan pencapain hasil diklat yang tinggi.</a:t>
            </a:r>
          </a:p>
          <a:p>
            <a:r>
              <a:rPr lang="en-US" sz="2400" smtClean="0">
                <a:latin typeface="Arial Narrow" pitchFamily="34" charset="0"/>
              </a:rPr>
              <a:t>Membantu Lemdiklat dalam sistem asesmen baik formatif, sumatif maupun holistik yang dapat memastikan dan  memelihara kompetensi peserya didik selama proses diklat.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/>
            <a:r>
              <a:rPr lang="id-ID" sz="4000" dirty="0" smtClean="0">
                <a:latin typeface="Aharoni" pitchFamily="2" charset="-79"/>
                <a:cs typeface="Aharoni" pitchFamily="2" charset="-79"/>
              </a:rPr>
              <a:t>Manfaat</a:t>
            </a:r>
            <a:r>
              <a:rPr lang="en-US" sz="40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4000" dirty="0" err="1" smtClean="0">
                <a:latin typeface="Aharoni" pitchFamily="2" charset="-79"/>
                <a:cs typeface="Aharoni" pitchFamily="2" charset="-79"/>
              </a:rPr>
              <a:t>sertifikasi</a:t>
            </a:r>
            <a:r>
              <a:rPr lang="en-US" sz="40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4000" dirty="0" err="1" smtClean="0">
                <a:latin typeface="Aharoni" pitchFamily="2" charset="-79"/>
                <a:cs typeface="Aharoni" pitchFamily="2" charset="-79"/>
              </a:rPr>
              <a:t>kompetensi</a:t>
            </a:r>
            <a:r>
              <a:rPr lang="en-US" sz="4000" dirty="0" smtClean="0">
                <a:cs typeface="Aharoni" pitchFamily="2" charset="-79"/>
              </a:rPr>
              <a:t> </a:t>
            </a:r>
            <a:r>
              <a:rPr lang="en-US" sz="2000" dirty="0" smtClean="0">
                <a:cs typeface="Aharoni" pitchFamily="2" charset="-79"/>
              </a:rPr>
              <a:t>(</a:t>
            </a:r>
            <a:r>
              <a:rPr lang="en-US" sz="2000" dirty="0" err="1" smtClean="0">
                <a:cs typeface="Aharoni" pitchFamily="2" charset="-79"/>
              </a:rPr>
              <a:t>Ljt</a:t>
            </a:r>
            <a:r>
              <a:rPr lang="en-US" sz="2000" dirty="0" smtClean="0">
                <a:cs typeface="Aharoni" pitchFamily="2" charset="-79"/>
              </a:rPr>
              <a:t>)</a:t>
            </a:r>
            <a:endParaRPr lang="en-US" sz="4000" dirty="0" smtClean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000" b="1" u="sng" smtClean="0">
                <a:solidFill>
                  <a:srgbClr val="FF0000"/>
                </a:solidFill>
                <a:latin typeface="Arial Narrow" pitchFamily="34" charset="0"/>
              </a:rPr>
              <a:t>Untuk Pemerintah:</a:t>
            </a:r>
          </a:p>
          <a:p>
            <a:r>
              <a:rPr lang="en-US" smtClean="0">
                <a:latin typeface="Arial Narrow" pitchFamily="34" charset="0"/>
              </a:rPr>
              <a:t>Membantu memastikan pencapaian program pengembangan SDM pada sektornya.</a:t>
            </a:r>
          </a:p>
          <a:p>
            <a:r>
              <a:rPr lang="en-US" smtClean="0">
                <a:latin typeface="Arial Narrow" pitchFamily="34" charset="0"/>
              </a:rPr>
              <a:t>Membantu memastikan kesesuaian sistem pembinaan dan pengendalian SDM dalam sektornya.</a:t>
            </a:r>
          </a:p>
          <a:p>
            <a:r>
              <a:rPr lang="en-US" smtClean="0">
                <a:latin typeface="Arial Narrow" pitchFamily="34" charset="0"/>
              </a:rPr>
              <a:t>Membatu  memastikan target-target perencanaan program pembangunan pada sektornya.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352800" y="6299200"/>
            <a:ext cx="5486400" cy="40640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FF0000"/>
                </a:solidFill>
                <a:latin typeface="Arial" charset="0"/>
              </a:rPr>
              <a:t>LEMBAGA  SERTIFIKASI PROFESI</a:t>
            </a:r>
            <a:endParaRPr lang="en-US" sz="72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52400" y="2962275"/>
            <a:ext cx="3124200" cy="406400"/>
          </a:xfrm>
          <a:prstGeom prst="rect">
            <a:avLst/>
          </a:prstGeom>
          <a:solidFill>
            <a:srgbClr val="00B0F0"/>
          </a:solidFill>
          <a:ln w="9525"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>
                <a:solidFill>
                  <a:srgbClr val="FF0000"/>
                </a:solidFill>
                <a:latin typeface="Arial" charset="0"/>
              </a:rPr>
              <a:t>KOMITE TEKNIK*</a:t>
            </a:r>
            <a:endParaRPr lang="en-US" sz="7200" b="1" i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495800" y="3844925"/>
            <a:ext cx="3124200" cy="338138"/>
          </a:xfrm>
          <a:prstGeom prst="rect">
            <a:avLst/>
          </a:prstGeom>
          <a:solidFill>
            <a:srgbClr val="99FF66"/>
          </a:solidFill>
          <a:ln w="9525"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b="1" i="1">
                <a:solidFill>
                  <a:srgbClr val="FF0000"/>
                </a:solidFill>
                <a:latin typeface="Arial" charset="0"/>
              </a:rPr>
              <a:t>TIM ASSESSOR LISENSI</a:t>
            </a:r>
            <a:endParaRPr lang="en-US" sz="6000" b="1" i="1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4800" y="1403350"/>
            <a:ext cx="3048000" cy="1568450"/>
            <a:chOff x="288" y="20"/>
            <a:chExt cx="1920" cy="1420"/>
          </a:xfrm>
        </p:grpSpPr>
        <p:sp>
          <p:nvSpPr>
            <p:cNvPr id="15407" name="Line 6"/>
            <p:cNvSpPr>
              <a:spLocks noChangeShapeType="1"/>
            </p:cNvSpPr>
            <p:nvPr/>
          </p:nvSpPr>
          <p:spPr bwMode="auto">
            <a:xfrm>
              <a:off x="288" y="288"/>
              <a:ext cx="0" cy="1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88" y="20"/>
              <a:ext cx="1920" cy="417"/>
              <a:chOff x="288" y="20"/>
              <a:chExt cx="1920" cy="417"/>
            </a:xfrm>
          </p:grpSpPr>
          <p:sp>
            <p:nvSpPr>
              <p:cNvPr id="15409" name="Line 8"/>
              <p:cNvSpPr>
                <a:spLocks noChangeShapeType="1"/>
              </p:cNvSpPr>
              <p:nvPr/>
            </p:nvSpPr>
            <p:spPr bwMode="auto">
              <a:xfrm flipH="1">
                <a:off x="288" y="288"/>
                <a:ext cx="19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5410" name="Text Box 9"/>
              <p:cNvSpPr txBox="1">
                <a:spLocks noChangeArrowheads="1"/>
              </p:cNvSpPr>
              <p:nvPr/>
            </p:nvSpPr>
            <p:spPr bwMode="auto">
              <a:xfrm>
                <a:off x="809" y="105"/>
                <a:ext cx="822" cy="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MEMBENTUK</a:t>
                </a:r>
              </a:p>
            </p:txBody>
          </p:sp>
          <p:sp>
            <p:nvSpPr>
              <p:cNvPr id="15411" name="Text Box 10"/>
              <p:cNvSpPr txBox="1">
                <a:spLocks noChangeArrowheads="1"/>
              </p:cNvSpPr>
              <p:nvPr/>
            </p:nvSpPr>
            <p:spPr bwMode="auto">
              <a:xfrm>
                <a:off x="1670" y="20"/>
                <a:ext cx="193" cy="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5</a:t>
                </a:r>
              </a:p>
            </p:txBody>
          </p:sp>
        </p:grp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532313" y="4495800"/>
            <a:ext cx="1716087" cy="1828800"/>
            <a:chOff x="2951" y="2448"/>
            <a:chExt cx="1081" cy="1056"/>
          </a:xfrm>
        </p:grpSpPr>
        <p:sp>
          <p:nvSpPr>
            <p:cNvPr id="15404" name="Line 12"/>
            <p:cNvSpPr>
              <a:spLocks noChangeShapeType="1"/>
            </p:cNvSpPr>
            <p:nvPr/>
          </p:nvSpPr>
          <p:spPr bwMode="auto">
            <a:xfrm>
              <a:off x="4032" y="244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405" name="Text Box 13"/>
            <p:cNvSpPr txBox="1">
              <a:spLocks noChangeArrowheads="1"/>
            </p:cNvSpPr>
            <p:nvPr/>
          </p:nvSpPr>
          <p:spPr bwMode="auto">
            <a:xfrm>
              <a:off x="2951" y="2592"/>
              <a:ext cx="966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Impact" pitchFamily="34" charset="0"/>
                </a:rPr>
                <a:t>ASSESSMEN/</a:t>
              </a:r>
            </a:p>
            <a:p>
              <a:pPr algn="ctr"/>
              <a:r>
                <a:rPr lang="en-US">
                  <a:latin typeface="Impact" pitchFamily="34" charset="0"/>
                </a:rPr>
                <a:t>RE-ASSESSMEN</a:t>
              </a:r>
            </a:p>
          </p:txBody>
        </p:sp>
        <p:sp>
          <p:nvSpPr>
            <p:cNvPr id="15406" name="Text Box 14"/>
            <p:cNvSpPr txBox="1">
              <a:spLocks noChangeArrowheads="1"/>
            </p:cNvSpPr>
            <p:nvPr/>
          </p:nvSpPr>
          <p:spPr bwMode="auto">
            <a:xfrm>
              <a:off x="3744" y="3104"/>
              <a:ext cx="19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3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8458200" y="2209800"/>
            <a:ext cx="438150" cy="4114800"/>
            <a:chOff x="5424" y="720"/>
            <a:chExt cx="276" cy="2880"/>
          </a:xfrm>
        </p:grpSpPr>
        <p:sp>
          <p:nvSpPr>
            <p:cNvPr id="15401" name="Line 16"/>
            <p:cNvSpPr>
              <a:spLocks noChangeShapeType="1"/>
            </p:cNvSpPr>
            <p:nvPr/>
          </p:nvSpPr>
          <p:spPr bwMode="auto">
            <a:xfrm>
              <a:off x="5424" y="720"/>
              <a:ext cx="0" cy="28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402" name="Text Box 17"/>
            <p:cNvSpPr txBox="1">
              <a:spLocks noChangeArrowheads="1"/>
            </p:cNvSpPr>
            <p:nvPr/>
          </p:nvSpPr>
          <p:spPr bwMode="auto">
            <a:xfrm rot="5399257">
              <a:off x="4913" y="2082"/>
              <a:ext cx="134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PEMBERIAN LISENSI</a:t>
              </a:r>
            </a:p>
          </p:txBody>
        </p:sp>
        <p:sp>
          <p:nvSpPr>
            <p:cNvPr id="15403" name="Text Box 18"/>
            <p:cNvSpPr txBox="1">
              <a:spLocks noChangeArrowheads="1"/>
            </p:cNvSpPr>
            <p:nvPr/>
          </p:nvSpPr>
          <p:spPr bwMode="auto">
            <a:xfrm>
              <a:off x="5424" y="1260"/>
              <a:ext cx="172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7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6629400" y="2209800"/>
            <a:ext cx="1601788" cy="4114800"/>
            <a:chOff x="4272" y="720"/>
            <a:chExt cx="1009" cy="2784"/>
          </a:xfrm>
        </p:grpSpPr>
        <p:sp>
          <p:nvSpPr>
            <p:cNvPr id="15398" name="Line 20"/>
            <p:cNvSpPr>
              <a:spLocks noChangeShapeType="1"/>
            </p:cNvSpPr>
            <p:nvPr/>
          </p:nvSpPr>
          <p:spPr bwMode="auto">
            <a:xfrm>
              <a:off x="5088" y="720"/>
              <a:ext cx="0" cy="27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399" name="Text Box 21"/>
            <p:cNvSpPr txBox="1">
              <a:spLocks noChangeArrowheads="1"/>
            </p:cNvSpPr>
            <p:nvPr/>
          </p:nvSpPr>
          <p:spPr bwMode="auto">
            <a:xfrm>
              <a:off x="4272" y="2592"/>
              <a:ext cx="729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SURVAILEN</a:t>
              </a:r>
            </a:p>
          </p:txBody>
        </p:sp>
        <p:sp>
          <p:nvSpPr>
            <p:cNvPr id="15400" name="Text Box 22"/>
            <p:cNvSpPr txBox="1">
              <a:spLocks noChangeArrowheads="1"/>
            </p:cNvSpPr>
            <p:nvPr/>
          </p:nvSpPr>
          <p:spPr bwMode="auto">
            <a:xfrm>
              <a:off x="5088" y="1616"/>
              <a:ext cx="193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8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5324475" y="2209800"/>
            <a:ext cx="1831975" cy="1600200"/>
            <a:chOff x="3450" y="720"/>
            <a:chExt cx="1154" cy="912"/>
          </a:xfrm>
        </p:grpSpPr>
        <p:sp>
          <p:nvSpPr>
            <p:cNvPr id="15395" name="Line 24"/>
            <p:cNvSpPr>
              <a:spLocks noChangeShapeType="1"/>
            </p:cNvSpPr>
            <p:nvPr/>
          </p:nvSpPr>
          <p:spPr bwMode="auto">
            <a:xfrm flipV="1">
              <a:off x="4368" y="72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396" name="Text Box 25"/>
            <p:cNvSpPr txBox="1">
              <a:spLocks noChangeArrowheads="1"/>
            </p:cNvSpPr>
            <p:nvPr/>
          </p:nvSpPr>
          <p:spPr bwMode="auto">
            <a:xfrm>
              <a:off x="3450" y="864"/>
              <a:ext cx="81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Impact" pitchFamily="34" charset="0"/>
                </a:rPr>
                <a:t>LAPORAN</a:t>
              </a:r>
            </a:p>
            <a:p>
              <a:pPr algn="ctr"/>
              <a:r>
                <a:rPr lang="en-US">
                  <a:latin typeface="Impact" pitchFamily="34" charset="0"/>
                </a:rPr>
                <a:t> ASSESSMEN</a:t>
              </a:r>
            </a:p>
          </p:txBody>
        </p:sp>
        <p:sp>
          <p:nvSpPr>
            <p:cNvPr id="15397" name="Text Box 26"/>
            <p:cNvSpPr txBox="1">
              <a:spLocks noChangeArrowheads="1"/>
            </p:cNvSpPr>
            <p:nvPr/>
          </p:nvSpPr>
          <p:spPr bwMode="auto">
            <a:xfrm>
              <a:off x="4416" y="896"/>
              <a:ext cx="188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4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3962400" y="2209800"/>
            <a:ext cx="1179513" cy="1524000"/>
            <a:chOff x="2592" y="720"/>
            <a:chExt cx="743" cy="912"/>
          </a:xfrm>
        </p:grpSpPr>
        <p:sp>
          <p:nvSpPr>
            <p:cNvPr id="15392" name="Line 28"/>
            <p:cNvSpPr>
              <a:spLocks noChangeShapeType="1"/>
            </p:cNvSpPr>
            <p:nvPr/>
          </p:nvSpPr>
          <p:spPr bwMode="auto">
            <a:xfrm>
              <a:off x="3312" y="72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393" name="Text Box 29"/>
            <p:cNvSpPr txBox="1">
              <a:spLocks noChangeArrowheads="1"/>
            </p:cNvSpPr>
            <p:nvPr/>
          </p:nvSpPr>
          <p:spPr bwMode="auto">
            <a:xfrm>
              <a:off x="2592" y="816"/>
              <a:ext cx="743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Impact" pitchFamily="34" charset="0"/>
                </a:rPr>
                <a:t>MENUNJUK </a:t>
              </a:r>
            </a:p>
            <a:p>
              <a:pPr algn="ctr"/>
              <a:r>
                <a:rPr lang="en-US">
                  <a:latin typeface="Impact" pitchFamily="34" charset="0"/>
                </a:rPr>
                <a:t>ASSESSOR</a:t>
              </a:r>
            </a:p>
          </p:txBody>
        </p:sp>
        <p:sp>
          <p:nvSpPr>
            <p:cNvPr id="15394" name="Text Box 30"/>
            <p:cNvSpPr txBox="1">
              <a:spLocks noChangeArrowheads="1"/>
            </p:cNvSpPr>
            <p:nvPr/>
          </p:nvSpPr>
          <p:spPr bwMode="auto">
            <a:xfrm>
              <a:off x="3072" y="1232"/>
              <a:ext cx="188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2</a:t>
              </a:r>
            </a:p>
          </p:txBody>
        </p:sp>
      </p:grp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2362200" y="2209800"/>
            <a:ext cx="1462088" cy="3962400"/>
            <a:chOff x="1584" y="720"/>
            <a:chExt cx="921" cy="2736"/>
          </a:xfrm>
        </p:grpSpPr>
        <p:sp>
          <p:nvSpPr>
            <p:cNvPr id="15389" name="Line 32"/>
            <p:cNvSpPr>
              <a:spLocks noChangeShapeType="1"/>
            </p:cNvSpPr>
            <p:nvPr/>
          </p:nvSpPr>
          <p:spPr bwMode="auto">
            <a:xfrm flipV="1">
              <a:off x="2496" y="720"/>
              <a:ext cx="0" cy="2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390" name="Text Box 33"/>
            <p:cNvSpPr txBox="1">
              <a:spLocks noChangeArrowheads="1"/>
            </p:cNvSpPr>
            <p:nvPr/>
          </p:nvSpPr>
          <p:spPr bwMode="auto">
            <a:xfrm>
              <a:off x="1584" y="2400"/>
              <a:ext cx="921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Impact" pitchFamily="34" charset="0"/>
                </a:rPr>
                <a:t>MENGAJUKAN</a:t>
              </a:r>
            </a:p>
            <a:p>
              <a:pPr algn="ctr"/>
              <a:r>
                <a:rPr lang="en-US">
                  <a:latin typeface="Impact" pitchFamily="34" charset="0"/>
                </a:rPr>
                <a:t> PERMOHONAN</a:t>
              </a:r>
            </a:p>
          </p:txBody>
        </p:sp>
        <p:sp>
          <p:nvSpPr>
            <p:cNvPr id="15391" name="Text Box 34"/>
            <p:cNvSpPr txBox="1">
              <a:spLocks noChangeArrowheads="1"/>
            </p:cNvSpPr>
            <p:nvPr/>
          </p:nvSpPr>
          <p:spPr bwMode="auto">
            <a:xfrm>
              <a:off x="2304" y="1952"/>
              <a:ext cx="171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1208088" y="1981200"/>
            <a:ext cx="2144712" cy="914400"/>
            <a:chOff x="857" y="624"/>
            <a:chExt cx="1351" cy="816"/>
          </a:xfrm>
        </p:grpSpPr>
        <p:sp>
          <p:nvSpPr>
            <p:cNvPr id="15384" name="Line 36"/>
            <p:cNvSpPr>
              <a:spLocks noChangeShapeType="1"/>
            </p:cNvSpPr>
            <p:nvPr/>
          </p:nvSpPr>
          <p:spPr bwMode="auto">
            <a:xfrm>
              <a:off x="1776" y="62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11" name="Group 37"/>
            <p:cNvGrpSpPr>
              <a:grpSpLocks/>
            </p:cNvGrpSpPr>
            <p:nvPr/>
          </p:nvGrpSpPr>
          <p:grpSpPr bwMode="auto">
            <a:xfrm>
              <a:off x="857" y="624"/>
              <a:ext cx="1161" cy="816"/>
              <a:chOff x="857" y="624"/>
              <a:chExt cx="1161" cy="816"/>
            </a:xfrm>
          </p:grpSpPr>
          <p:sp>
            <p:nvSpPr>
              <p:cNvPr id="15386" name="Line 38"/>
              <p:cNvSpPr>
                <a:spLocks noChangeShapeType="1"/>
              </p:cNvSpPr>
              <p:nvPr/>
            </p:nvSpPr>
            <p:spPr bwMode="auto">
              <a:xfrm flipV="1">
                <a:off x="1776" y="624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5387" name="Text Box 39"/>
              <p:cNvSpPr txBox="1">
                <a:spLocks noChangeArrowheads="1"/>
              </p:cNvSpPr>
              <p:nvPr/>
            </p:nvSpPr>
            <p:spPr bwMode="auto">
              <a:xfrm>
                <a:off x="857" y="740"/>
                <a:ext cx="91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REKOMENDASI</a:t>
                </a:r>
              </a:p>
            </p:txBody>
          </p:sp>
          <p:sp>
            <p:nvSpPr>
              <p:cNvPr id="15388" name="Text Box 40"/>
              <p:cNvSpPr txBox="1">
                <a:spLocks noChangeArrowheads="1"/>
              </p:cNvSpPr>
              <p:nvPr/>
            </p:nvSpPr>
            <p:spPr bwMode="auto">
              <a:xfrm>
                <a:off x="1824" y="848"/>
                <a:ext cx="19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6</a:t>
                </a:r>
              </a:p>
            </p:txBody>
          </p:sp>
        </p:grpSp>
      </p:grpSp>
      <p:sp>
        <p:nvSpPr>
          <p:cNvPr id="15379" name="Rectangle 41"/>
          <p:cNvSpPr>
            <a:spLocks noChangeArrowheads="1"/>
          </p:cNvSpPr>
          <p:nvPr/>
        </p:nvSpPr>
        <p:spPr bwMode="auto">
          <a:xfrm>
            <a:off x="0" y="5943600"/>
            <a:ext cx="6248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endParaRPr lang="en-GB" sz="3600" b="1">
              <a:latin typeface="Britannic Bold" pitchFamily="34" charset="0"/>
            </a:endParaRPr>
          </a:p>
        </p:txBody>
      </p:sp>
      <p:sp>
        <p:nvSpPr>
          <p:cNvPr id="15380" name="Text Box 42"/>
          <p:cNvSpPr txBox="1">
            <a:spLocks noChangeArrowheads="1"/>
          </p:cNvSpPr>
          <p:nvPr/>
        </p:nvSpPr>
        <p:spPr bwMode="auto">
          <a:xfrm>
            <a:off x="304800" y="4572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Haettenschweiler" pitchFamily="34" charset="0"/>
              </a:rPr>
              <a:t>PROSES PEMBERIAN LISENSI LEMBAGA SERTIFIKASI PROFESI</a:t>
            </a:r>
          </a:p>
        </p:txBody>
      </p:sp>
      <p:sp>
        <p:nvSpPr>
          <p:cNvPr id="44047" name="Text Box 43"/>
          <p:cNvSpPr txBox="1">
            <a:spLocks noChangeArrowheads="1"/>
          </p:cNvSpPr>
          <p:nvPr/>
        </p:nvSpPr>
        <p:spPr bwMode="auto">
          <a:xfrm>
            <a:off x="3581400" y="1371600"/>
            <a:ext cx="5029200" cy="661720"/>
          </a:xfrm>
          <a:prstGeom prst="rect">
            <a:avLst/>
          </a:prstGeom>
          <a:solidFill>
            <a:srgbClr val="99CCFF"/>
          </a:solidFill>
          <a:ln w="9525"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en-US" sz="3700" b="1" i="1" dirty="0">
                <a:solidFill>
                  <a:srgbClr val="000066"/>
                </a:solidFill>
                <a:latin typeface="Arial" charset="0"/>
              </a:rPr>
              <a:t>BNSP</a:t>
            </a:r>
            <a:endParaRPr lang="en-US" sz="12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4841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Mendirikan LSP</a:t>
            </a: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762000" y="3429000"/>
            <a:ext cx="2286000" cy="12954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Komitmen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Asosiasi</a:t>
            </a:r>
            <a:endParaRPr lang="en-US" sz="2000" dirty="0">
              <a:latin typeface="Arial" charset="0"/>
            </a:endParaRP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0" y="1828800"/>
            <a:ext cx="1752600" cy="990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Asosiasi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Industri</a:t>
            </a:r>
            <a:endParaRPr lang="en-US" sz="2000" dirty="0">
              <a:latin typeface="Arial" charset="0"/>
            </a:endParaRPr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133600" y="1828800"/>
            <a:ext cx="1752600" cy="990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Asosiasi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Profesi</a:t>
            </a:r>
            <a:endParaRPr lang="en-US" sz="2000" dirty="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38200" y="4953000"/>
            <a:ext cx="20574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Pembentukan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Panitia</a:t>
            </a:r>
            <a:endParaRPr lang="en-US" sz="2000" dirty="0">
              <a:latin typeface="Arial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685800" y="5943600"/>
            <a:ext cx="2514600" cy="99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Penetapan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Struktur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Organisasi</a:t>
            </a:r>
            <a:endParaRPr lang="en-US" sz="2000" dirty="0">
              <a:latin typeface="Arial" charset="0"/>
            </a:endParaRP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dan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personil</a:t>
            </a:r>
            <a:endParaRPr lang="en-US" sz="2000" dirty="0">
              <a:latin typeface="Arial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638800" y="1371600"/>
            <a:ext cx="20574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Penyusunan</a:t>
            </a:r>
            <a:r>
              <a:rPr lang="en-US" sz="2000" dirty="0">
                <a:latin typeface="Arial" charset="0"/>
              </a:rPr>
              <a:t> AD </a:t>
            </a:r>
          </a:p>
          <a:p>
            <a:pPr algn="ctr">
              <a:defRPr/>
            </a:pPr>
            <a:r>
              <a:rPr lang="en-US" sz="2000" dirty="0">
                <a:latin typeface="Arial" charset="0"/>
              </a:rPr>
              <a:t>&amp; ART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715000" y="2971800"/>
            <a:ext cx="20574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" charset="0"/>
              </a:rPr>
              <a:t>Pengesahan</a:t>
            </a:r>
            <a:r>
              <a:rPr lang="en-US" sz="2000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000" dirty="0" err="1">
                <a:latin typeface="Arial" charset="0"/>
              </a:rPr>
              <a:t>melalui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notaris</a:t>
            </a:r>
            <a:endParaRPr lang="en-US" sz="2000" dirty="0">
              <a:latin typeface="Arial" charset="0"/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838200" y="2819400"/>
            <a:ext cx="2286000" cy="304800"/>
          </a:xfrm>
          <a:custGeom>
            <a:avLst/>
            <a:gdLst>
              <a:gd name="T0" fmla="*/ 0 w 1440"/>
              <a:gd name="T1" fmla="*/ 0 h 192"/>
              <a:gd name="T2" fmla="*/ 0 w 1440"/>
              <a:gd name="T3" fmla="*/ 483870045 h 192"/>
              <a:gd name="T4" fmla="*/ 2147483647 w 1440"/>
              <a:gd name="T5" fmla="*/ 483870045 h 192"/>
              <a:gd name="T6" fmla="*/ 2147483647 w 1440"/>
              <a:gd name="T7" fmla="*/ 0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1440"/>
              <a:gd name="T13" fmla="*/ 0 h 192"/>
              <a:gd name="T14" fmla="*/ 1440 w 1440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0" h="192">
                <a:moveTo>
                  <a:pt x="0" y="0"/>
                </a:moveTo>
                <a:lnTo>
                  <a:pt x="0" y="192"/>
                </a:lnTo>
                <a:lnTo>
                  <a:pt x="1440" y="192"/>
                </a:lnTo>
                <a:lnTo>
                  <a:pt x="144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1828800" y="3124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1905000" y="4724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1905000" y="5410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3200400" y="1676400"/>
            <a:ext cx="2438400" cy="4800600"/>
          </a:xfrm>
          <a:custGeom>
            <a:avLst/>
            <a:gdLst>
              <a:gd name="T0" fmla="*/ 0 w 1536"/>
              <a:gd name="T1" fmla="*/ 2147483647 h 3024"/>
              <a:gd name="T2" fmla="*/ 1935480178 w 1536"/>
              <a:gd name="T3" fmla="*/ 2147483647 h 3024"/>
              <a:gd name="T4" fmla="*/ 1935480178 w 1536"/>
              <a:gd name="T5" fmla="*/ 0 h 3024"/>
              <a:gd name="T6" fmla="*/ 2147483647 w 1536"/>
              <a:gd name="T7" fmla="*/ 0 h 3024"/>
              <a:gd name="T8" fmla="*/ 0 60000 65536"/>
              <a:gd name="T9" fmla="*/ 0 60000 65536"/>
              <a:gd name="T10" fmla="*/ 0 60000 65536"/>
              <a:gd name="T11" fmla="*/ 0 60000 65536"/>
              <a:gd name="T12" fmla="*/ 0 w 1536"/>
              <a:gd name="T13" fmla="*/ 0 h 3024"/>
              <a:gd name="T14" fmla="*/ 1536 w 1536"/>
              <a:gd name="T15" fmla="*/ 3024 h 30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6" h="3024">
                <a:moveTo>
                  <a:pt x="0" y="3024"/>
                </a:moveTo>
                <a:lnTo>
                  <a:pt x="768" y="3024"/>
                </a:lnTo>
                <a:lnTo>
                  <a:pt x="768" y="0"/>
                </a:lnTo>
                <a:lnTo>
                  <a:pt x="153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6705600" y="2057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6705600" y="3657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7185" name="AutoShape 17"/>
          <p:cNvSpPr>
            <a:spLocks noChangeArrowheads="1"/>
          </p:cNvSpPr>
          <p:nvPr/>
        </p:nvSpPr>
        <p:spPr bwMode="auto">
          <a:xfrm>
            <a:off x="5715000" y="4191000"/>
            <a:ext cx="1981200" cy="1676400"/>
          </a:xfrm>
          <a:prstGeom prst="star16">
            <a:avLst>
              <a:gd name="adj" fmla="val 37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latin typeface="Arial" charset="0"/>
              </a:rPr>
              <a:t>LSP</a:t>
            </a:r>
          </a:p>
        </p:txBody>
      </p:sp>
      <p:sp>
        <p:nvSpPr>
          <p:cNvPr id="7186" name="Text Box 33"/>
          <p:cNvSpPr txBox="1">
            <a:spLocks noChangeArrowheads="1"/>
          </p:cNvSpPr>
          <p:nvPr/>
        </p:nvSpPr>
        <p:spPr bwMode="auto">
          <a:xfrm>
            <a:off x="381000" y="685800"/>
            <a:ext cx="3810000" cy="400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 err="1">
                <a:latin typeface="Arial" charset="0"/>
              </a:rPr>
              <a:t>Departemen</a:t>
            </a:r>
            <a:r>
              <a:rPr lang="en-US" sz="2000" dirty="0">
                <a:latin typeface="Arial" charset="0"/>
              </a:rPr>
              <a:t>/</a:t>
            </a:r>
            <a:r>
              <a:rPr lang="en-US" sz="2000" dirty="0" err="1">
                <a:latin typeface="Arial" charset="0"/>
              </a:rPr>
              <a:t>Instansi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Teksnis</a:t>
            </a:r>
            <a:endParaRPr lang="en-US" sz="1600" dirty="0">
              <a:latin typeface="Arial" charset="0"/>
            </a:endParaRPr>
          </a:p>
        </p:txBody>
      </p:sp>
      <p:cxnSp>
        <p:nvCxnSpPr>
          <p:cNvPr id="17427" name="Straight Connector 21"/>
          <p:cNvCxnSpPr>
            <a:cxnSpLocks noChangeShapeType="1"/>
            <a:stCxn id="7186" idx="2"/>
          </p:cNvCxnSpPr>
          <p:nvPr/>
        </p:nvCxnSpPr>
        <p:spPr bwMode="auto">
          <a:xfrm rot="5400000">
            <a:off x="1304925" y="771525"/>
            <a:ext cx="666750" cy="12954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lgDash"/>
            <a:round/>
            <a:headEnd/>
            <a:tailEnd/>
          </a:ln>
        </p:spPr>
      </p:cxnSp>
      <p:cxnSp>
        <p:nvCxnSpPr>
          <p:cNvPr id="17428" name="Straight Connector 22"/>
          <p:cNvCxnSpPr>
            <a:cxnSpLocks noChangeShapeType="1"/>
            <a:stCxn id="7186" idx="2"/>
            <a:endCxn id="7173" idx="0"/>
          </p:cNvCxnSpPr>
          <p:nvPr/>
        </p:nvCxnSpPr>
        <p:spPr bwMode="auto">
          <a:xfrm rot="16200000" flipH="1">
            <a:off x="2276475" y="1095375"/>
            <a:ext cx="742950" cy="723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7429" name="TextBox 25"/>
          <p:cNvSpPr txBox="1">
            <a:spLocks noChangeArrowheads="1"/>
          </p:cNvSpPr>
          <p:nvPr/>
        </p:nvSpPr>
        <p:spPr bwMode="auto">
          <a:xfrm>
            <a:off x="1143000" y="1295400"/>
            <a:ext cx="2219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1400"/>
              <a:t>Fasilitasi dan dukungan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ChangeArrowheads="1"/>
          </p:cNvSpPr>
          <p:nvPr/>
        </p:nvSpPr>
        <p:spPr bwMode="auto">
          <a:xfrm>
            <a:off x="0" y="0"/>
            <a:ext cx="8991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4400" dirty="0" err="1">
                <a:latin typeface="Haettenschweiler" pitchFamily="34" charset="0"/>
              </a:rPr>
              <a:t>Kerangka</a:t>
            </a:r>
            <a:r>
              <a:rPr lang="en-US" sz="4400" dirty="0">
                <a:latin typeface="Haettenschweiler" pitchFamily="34" charset="0"/>
              </a:rPr>
              <a:t> Program </a:t>
            </a:r>
            <a:r>
              <a:rPr lang="en-US" sz="4400" dirty="0" err="1">
                <a:latin typeface="Haettenschweiler" pitchFamily="34" charset="0"/>
              </a:rPr>
              <a:t>Menyiapkan</a:t>
            </a:r>
            <a:r>
              <a:rPr lang="en-US" sz="4400" dirty="0">
                <a:latin typeface="Haettenschweiler" pitchFamily="34" charset="0"/>
              </a:rPr>
              <a:t> </a:t>
            </a:r>
            <a:r>
              <a:rPr lang="en-US" sz="4400" dirty="0" err="1">
                <a:latin typeface="Haettenschweiler" pitchFamily="34" charset="0"/>
              </a:rPr>
              <a:t>Lisensi</a:t>
            </a:r>
            <a:r>
              <a:rPr lang="en-US" sz="4400" dirty="0">
                <a:latin typeface="Haettenschweiler" pitchFamily="34" charset="0"/>
              </a:rPr>
              <a:t>  LSP</a:t>
            </a:r>
          </a:p>
        </p:txBody>
      </p:sp>
      <p:sp>
        <p:nvSpPr>
          <p:cNvPr id="366595" name="AutoShape 3"/>
          <p:cNvSpPr>
            <a:spLocks noChangeArrowheads="1"/>
          </p:cNvSpPr>
          <p:nvPr/>
        </p:nvSpPr>
        <p:spPr bwMode="auto">
          <a:xfrm>
            <a:off x="2819400" y="762000"/>
            <a:ext cx="2667000" cy="990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000" dirty="0" err="1">
                <a:latin typeface="Arial Narrow" pitchFamily="34" charset="0"/>
              </a:rPr>
              <a:t>Komitmen</a:t>
            </a:r>
            <a:endParaRPr lang="en-US" sz="2000" dirty="0">
              <a:latin typeface="Arial Narrow" pitchFamily="34" charset="0"/>
            </a:endParaRPr>
          </a:p>
          <a:p>
            <a:pPr algn="ctr">
              <a:defRPr/>
            </a:pPr>
            <a:r>
              <a:rPr lang="en-US" sz="2000" dirty="0" err="1">
                <a:latin typeface="Arial Narrow" pitchFamily="34" charset="0"/>
              </a:rPr>
              <a:t>manajemen</a:t>
            </a:r>
            <a:endParaRPr lang="en-US" sz="2000" dirty="0">
              <a:latin typeface="Arial Narrow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24200" y="3200400"/>
            <a:ext cx="1905000" cy="1066800"/>
            <a:chOff x="1488" y="1104"/>
            <a:chExt cx="1008" cy="912"/>
          </a:xfrm>
        </p:grpSpPr>
        <p:sp>
          <p:nvSpPr>
            <p:cNvPr id="8227" name="Oval 5"/>
            <p:cNvSpPr>
              <a:spLocks noChangeArrowheads="1"/>
            </p:cNvSpPr>
            <p:nvPr/>
          </p:nvSpPr>
          <p:spPr bwMode="auto">
            <a:xfrm>
              <a:off x="1488" y="1344"/>
              <a:ext cx="1008" cy="67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 err="1">
                  <a:latin typeface="Arial Narrow" pitchFamily="34" charset="0"/>
                </a:rPr>
                <a:t>Pembentukan</a:t>
              </a:r>
              <a:endParaRPr lang="en-US" sz="2000" dirty="0">
                <a:latin typeface="Arial Narrow" pitchFamily="34" charset="0"/>
              </a:endParaRPr>
            </a:p>
            <a:p>
              <a:pPr algn="ctr">
                <a:defRPr/>
              </a:pPr>
              <a:r>
                <a:rPr lang="en-US" sz="2000" dirty="0">
                  <a:latin typeface="Arial Narrow" pitchFamily="34" charset="0"/>
                </a:rPr>
                <a:t>Tim QMS</a:t>
              </a:r>
            </a:p>
          </p:txBody>
        </p:sp>
        <p:sp>
          <p:nvSpPr>
            <p:cNvPr id="18468" name="Line 6"/>
            <p:cNvSpPr>
              <a:spLocks noChangeShapeType="1"/>
            </p:cNvSpPr>
            <p:nvPr/>
          </p:nvSpPr>
          <p:spPr bwMode="auto">
            <a:xfrm>
              <a:off x="1968" y="1104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791200" y="1905000"/>
            <a:ext cx="2362200" cy="1905000"/>
            <a:chOff x="3216" y="1008"/>
            <a:chExt cx="960" cy="816"/>
          </a:xfrm>
        </p:grpSpPr>
        <p:sp>
          <p:nvSpPr>
            <p:cNvPr id="8225" name="AutoShape 8"/>
            <p:cNvSpPr>
              <a:spLocks noChangeArrowheads="1"/>
            </p:cNvSpPr>
            <p:nvPr/>
          </p:nvSpPr>
          <p:spPr bwMode="auto">
            <a:xfrm>
              <a:off x="3216" y="1344"/>
              <a:ext cx="960" cy="480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400" dirty="0" err="1">
                  <a:solidFill>
                    <a:srgbClr val="FF0000"/>
                  </a:solidFill>
                  <a:latin typeface="Arial Narrow" pitchFamily="34" charset="0"/>
                </a:rPr>
                <a:t>Verifikasi</a:t>
              </a:r>
              <a:r>
                <a:rPr lang="en-US" sz="2400" dirty="0">
                  <a:solidFill>
                    <a:srgbClr val="FF0000"/>
                  </a:solidFill>
                  <a:latin typeface="Arial Narrow" pitchFamily="34" charset="0"/>
                </a:rPr>
                <a:t>/</a:t>
              </a:r>
            </a:p>
            <a:p>
              <a:pPr algn="ctr">
                <a:defRPr/>
              </a:pPr>
              <a:r>
                <a:rPr lang="en-US" sz="2400" dirty="0" err="1">
                  <a:solidFill>
                    <a:srgbClr val="FF0000"/>
                  </a:solidFill>
                  <a:latin typeface="Arial Narrow" pitchFamily="34" charset="0"/>
                </a:rPr>
                <a:t>Validasi</a:t>
              </a:r>
              <a:endParaRPr lang="en-US" sz="2400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sp>
          <p:nvSpPr>
            <p:cNvPr id="18466" name="Line 9"/>
            <p:cNvSpPr>
              <a:spLocks noChangeShapeType="1"/>
            </p:cNvSpPr>
            <p:nvPr/>
          </p:nvSpPr>
          <p:spPr bwMode="auto">
            <a:xfrm>
              <a:off x="3696" y="1008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667000" y="5334000"/>
            <a:ext cx="2819400" cy="1066800"/>
            <a:chOff x="1440" y="2928"/>
            <a:chExt cx="1056" cy="816"/>
          </a:xfrm>
        </p:grpSpPr>
        <p:sp>
          <p:nvSpPr>
            <p:cNvPr id="8223" name="AutoShape 11"/>
            <p:cNvSpPr>
              <a:spLocks noChangeArrowheads="1"/>
            </p:cNvSpPr>
            <p:nvPr/>
          </p:nvSpPr>
          <p:spPr bwMode="auto">
            <a:xfrm>
              <a:off x="1440" y="3216"/>
              <a:ext cx="1056" cy="528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400" dirty="0" err="1">
                  <a:latin typeface="Arial Narrow" pitchFamily="34" charset="0"/>
                </a:rPr>
                <a:t>Pra-validasi</a:t>
              </a:r>
              <a:endParaRPr lang="en-US" sz="2400" dirty="0">
                <a:latin typeface="Arial Narrow" pitchFamily="34" charset="0"/>
              </a:endParaRPr>
            </a:p>
          </p:txBody>
        </p:sp>
        <p:sp>
          <p:nvSpPr>
            <p:cNvPr id="18464" name="Line 12"/>
            <p:cNvSpPr>
              <a:spLocks noChangeShapeType="1"/>
            </p:cNvSpPr>
            <p:nvPr/>
          </p:nvSpPr>
          <p:spPr bwMode="auto">
            <a:xfrm>
              <a:off x="1968" y="2928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352800" y="4267200"/>
            <a:ext cx="1600200" cy="1143000"/>
            <a:chOff x="1488" y="1968"/>
            <a:chExt cx="1008" cy="960"/>
          </a:xfrm>
        </p:grpSpPr>
        <p:sp>
          <p:nvSpPr>
            <p:cNvPr id="8221" name="Oval 14"/>
            <p:cNvSpPr>
              <a:spLocks noChangeArrowheads="1"/>
            </p:cNvSpPr>
            <p:nvPr/>
          </p:nvSpPr>
          <p:spPr bwMode="auto">
            <a:xfrm>
              <a:off x="1488" y="2256"/>
              <a:ext cx="1008" cy="67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 err="1">
                  <a:latin typeface="Arial Narrow" pitchFamily="34" charset="0"/>
                </a:rPr>
                <a:t>Pengembangan</a:t>
              </a:r>
              <a:r>
                <a:rPr lang="en-US" dirty="0">
                  <a:latin typeface="Arial Narrow" pitchFamily="34" charset="0"/>
                </a:rPr>
                <a:t> </a:t>
              </a:r>
            </a:p>
            <a:p>
              <a:pPr algn="ctr">
                <a:defRPr/>
              </a:pPr>
              <a:r>
                <a:rPr lang="en-US" dirty="0">
                  <a:latin typeface="Arial Narrow" pitchFamily="34" charset="0"/>
                </a:rPr>
                <a:t>QMS-LSP</a:t>
              </a:r>
            </a:p>
          </p:txBody>
        </p:sp>
        <p:sp>
          <p:nvSpPr>
            <p:cNvPr id="18462" name="Line 15"/>
            <p:cNvSpPr>
              <a:spLocks noChangeShapeType="1"/>
            </p:cNvSpPr>
            <p:nvPr/>
          </p:nvSpPr>
          <p:spPr bwMode="auto">
            <a:xfrm>
              <a:off x="1968" y="1968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6324600" y="3886200"/>
            <a:ext cx="1828800" cy="2590800"/>
            <a:chOff x="3264" y="2736"/>
            <a:chExt cx="1152" cy="1152"/>
          </a:xfrm>
        </p:grpSpPr>
        <p:sp>
          <p:nvSpPr>
            <p:cNvPr id="8219" name="AutoShape 17"/>
            <p:cNvSpPr>
              <a:spLocks noChangeArrowheads="1"/>
            </p:cNvSpPr>
            <p:nvPr/>
          </p:nvSpPr>
          <p:spPr bwMode="auto">
            <a:xfrm>
              <a:off x="3264" y="3120"/>
              <a:ext cx="1152" cy="76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400" dirty="0" err="1">
                  <a:latin typeface="Arial Narrow" pitchFamily="34" charset="0"/>
                </a:rPr>
                <a:t>Permohonan</a:t>
              </a:r>
              <a:endParaRPr lang="en-US" sz="2400" dirty="0">
                <a:latin typeface="Arial Narrow" pitchFamily="34" charset="0"/>
              </a:endParaRPr>
            </a:p>
            <a:p>
              <a:pPr algn="ctr">
                <a:defRPr/>
              </a:pPr>
              <a:r>
                <a:rPr lang="en-US" dirty="0" err="1">
                  <a:solidFill>
                    <a:srgbClr val="FF0000"/>
                  </a:solidFill>
                  <a:latin typeface="Arial Narrow" pitchFamily="34" charset="0"/>
                </a:rPr>
                <a:t>Lisensi</a:t>
              </a:r>
              <a:endParaRPr lang="en-US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sp>
          <p:nvSpPr>
            <p:cNvPr id="18460" name="Line 18"/>
            <p:cNvSpPr>
              <a:spLocks noChangeShapeType="1"/>
            </p:cNvSpPr>
            <p:nvPr/>
          </p:nvSpPr>
          <p:spPr bwMode="auto">
            <a:xfrm>
              <a:off x="3696" y="2736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4114800" y="990600"/>
            <a:ext cx="3581400" cy="5486400"/>
            <a:chOff x="1968" y="432"/>
            <a:chExt cx="2256" cy="3456"/>
          </a:xfrm>
        </p:grpSpPr>
        <p:sp>
          <p:nvSpPr>
            <p:cNvPr id="18457" name="Rectangle 20"/>
            <p:cNvSpPr>
              <a:spLocks noChangeArrowheads="1"/>
            </p:cNvSpPr>
            <p:nvPr/>
          </p:nvSpPr>
          <p:spPr bwMode="auto">
            <a:xfrm>
              <a:off x="3216" y="432"/>
              <a:ext cx="1008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latin typeface="Arial Narrow" pitchFamily="34" charset="0"/>
                </a:rPr>
                <a:t>Penerapan</a:t>
              </a:r>
            </a:p>
            <a:p>
              <a:pPr algn="ctr"/>
              <a:r>
                <a:rPr lang="en-US" sz="2000">
                  <a:latin typeface="Arial Narrow" pitchFamily="34" charset="0"/>
                </a:rPr>
                <a:t>QMS-LSP</a:t>
              </a:r>
            </a:p>
          </p:txBody>
        </p:sp>
        <p:sp>
          <p:nvSpPr>
            <p:cNvPr id="18458" name="Freeform 21"/>
            <p:cNvSpPr>
              <a:spLocks/>
            </p:cNvSpPr>
            <p:nvPr/>
          </p:nvSpPr>
          <p:spPr bwMode="auto">
            <a:xfrm>
              <a:off x="1968" y="768"/>
              <a:ext cx="1248" cy="3120"/>
            </a:xfrm>
            <a:custGeom>
              <a:avLst/>
              <a:gdLst>
                <a:gd name="T0" fmla="*/ 0 w 1248"/>
                <a:gd name="T1" fmla="*/ 2976 h 3120"/>
                <a:gd name="T2" fmla="*/ 0 w 1248"/>
                <a:gd name="T3" fmla="*/ 3120 h 3120"/>
                <a:gd name="T4" fmla="*/ 912 w 1248"/>
                <a:gd name="T5" fmla="*/ 3120 h 3120"/>
                <a:gd name="T6" fmla="*/ 912 w 1248"/>
                <a:gd name="T7" fmla="*/ 0 h 3120"/>
                <a:gd name="T8" fmla="*/ 1248 w 1248"/>
                <a:gd name="T9" fmla="*/ 0 h 3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48"/>
                <a:gd name="T16" fmla="*/ 0 h 3120"/>
                <a:gd name="T17" fmla="*/ 1248 w 1248"/>
                <a:gd name="T18" fmla="*/ 3120 h 3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48" h="3120">
                  <a:moveTo>
                    <a:pt x="0" y="2976"/>
                  </a:moveTo>
                  <a:lnTo>
                    <a:pt x="0" y="3120"/>
                  </a:lnTo>
                  <a:lnTo>
                    <a:pt x="912" y="3120"/>
                  </a:lnTo>
                  <a:lnTo>
                    <a:pt x="912" y="0"/>
                  </a:lnTo>
                  <a:lnTo>
                    <a:pt x="1248" y="0"/>
                  </a:lnTo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0" y="990600"/>
            <a:ext cx="2743200" cy="533400"/>
            <a:chOff x="0" y="624"/>
            <a:chExt cx="1296" cy="240"/>
          </a:xfrm>
        </p:grpSpPr>
        <p:sp>
          <p:nvSpPr>
            <p:cNvPr id="18455" name="AutoShape 23"/>
            <p:cNvSpPr>
              <a:spLocks noChangeArrowheads="1"/>
            </p:cNvSpPr>
            <p:nvPr/>
          </p:nvSpPr>
          <p:spPr bwMode="auto">
            <a:xfrm>
              <a:off x="0" y="624"/>
              <a:ext cx="1056" cy="240"/>
            </a:xfrm>
            <a:prstGeom prst="parallelogram">
              <a:avLst>
                <a:gd name="adj" fmla="val 11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latin typeface="Arial Narrow" pitchFamily="34" charset="0"/>
                </a:rPr>
                <a:t>Apresiasi</a:t>
              </a:r>
            </a:p>
          </p:txBody>
        </p:sp>
        <p:sp>
          <p:nvSpPr>
            <p:cNvPr id="18456" name="Line 24"/>
            <p:cNvSpPr>
              <a:spLocks noChangeShapeType="1"/>
            </p:cNvSpPr>
            <p:nvPr/>
          </p:nvSpPr>
          <p:spPr bwMode="auto">
            <a:xfrm>
              <a:off x="912" y="768"/>
              <a:ext cx="384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0" y="3581400"/>
            <a:ext cx="3276600" cy="1295400"/>
            <a:chOff x="0" y="1248"/>
            <a:chExt cx="1440" cy="1248"/>
          </a:xfrm>
        </p:grpSpPr>
        <p:sp>
          <p:nvSpPr>
            <p:cNvPr id="18453" name="AutoShape 26"/>
            <p:cNvSpPr>
              <a:spLocks noChangeArrowheads="1"/>
            </p:cNvSpPr>
            <p:nvPr/>
          </p:nvSpPr>
          <p:spPr bwMode="auto">
            <a:xfrm>
              <a:off x="0" y="1248"/>
              <a:ext cx="1344" cy="816"/>
            </a:xfrm>
            <a:prstGeom prst="parallelogram">
              <a:avLst>
                <a:gd name="adj" fmla="val 4117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latin typeface="Arial Narrow" pitchFamily="34" charset="0"/>
                </a:rPr>
                <a:t>Pelatihan</a:t>
              </a:r>
            </a:p>
            <a:p>
              <a:pPr algn="ctr"/>
              <a:r>
                <a:rPr lang="en-US" sz="2000">
                  <a:latin typeface="Arial Narrow" pitchFamily="34" charset="0"/>
                </a:rPr>
                <a:t>QMS-LSP dan </a:t>
              </a:r>
            </a:p>
            <a:p>
              <a:pPr algn="ctr"/>
              <a:r>
                <a:rPr lang="en-US" sz="2000">
                  <a:latin typeface="Arial Narrow" pitchFamily="34" charset="0"/>
                </a:rPr>
                <a:t>dokumentasi</a:t>
              </a:r>
            </a:p>
          </p:txBody>
        </p:sp>
        <p:sp>
          <p:nvSpPr>
            <p:cNvPr id="18454" name="Freeform 27"/>
            <p:cNvSpPr>
              <a:spLocks/>
            </p:cNvSpPr>
            <p:nvPr/>
          </p:nvSpPr>
          <p:spPr bwMode="auto">
            <a:xfrm>
              <a:off x="576" y="2112"/>
              <a:ext cx="864" cy="384"/>
            </a:xfrm>
            <a:custGeom>
              <a:avLst/>
              <a:gdLst>
                <a:gd name="T0" fmla="*/ 0 w 864"/>
                <a:gd name="T1" fmla="*/ 0 h 384"/>
                <a:gd name="T2" fmla="*/ 0 w 864"/>
                <a:gd name="T3" fmla="*/ 384 h 384"/>
                <a:gd name="T4" fmla="*/ 864 w 864"/>
                <a:gd name="T5" fmla="*/ 384 h 384"/>
                <a:gd name="T6" fmla="*/ 0 60000 65536"/>
                <a:gd name="T7" fmla="*/ 0 60000 65536"/>
                <a:gd name="T8" fmla="*/ 0 60000 65536"/>
                <a:gd name="T9" fmla="*/ 0 w 864"/>
                <a:gd name="T10" fmla="*/ 0 h 384"/>
                <a:gd name="T11" fmla="*/ 864 w 864"/>
                <a:gd name="T12" fmla="*/ 384 h 3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384">
                  <a:moveTo>
                    <a:pt x="0" y="0"/>
                  </a:moveTo>
                  <a:lnTo>
                    <a:pt x="0" y="384"/>
                  </a:lnTo>
                  <a:lnTo>
                    <a:pt x="864" y="38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0" y="5105400"/>
            <a:ext cx="2819400" cy="914400"/>
            <a:chOff x="0" y="2640"/>
            <a:chExt cx="1392" cy="864"/>
          </a:xfrm>
        </p:grpSpPr>
        <p:sp>
          <p:nvSpPr>
            <p:cNvPr id="18451" name="AutoShape 29"/>
            <p:cNvSpPr>
              <a:spLocks noChangeArrowheads="1"/>
            </p:cNvSpPr>
            <p:nvPr/>
          </p:nvSpPr>
          <p:spPr bwMode="auto">
            <a:xfrm>
              <a:off x="0" y="2640"/>
              <a:ext cx="1056" cy="528"/>
            </a:xfrm>
            <a:prstGeom prst="parallelogram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latin typeface="Arial Narrow" pitchFamily="34" charset="0"/>
                </a:rPr>
                <a:t>Pelatihan </a:t>
              </a:r>
            </a:p>
            <a:p>
              <a:pPr algn="ctr"/>
              <a:r>
                <a:rPr lang="en-US" sz="2000">
                  <a:latin typeface="Arial Narrow" pitchFamily="34" charset="0"/>
                </a:rPr>
                <a:t>Audit QMS</a:t>
              </a:r>
            </a:p>
          </p:txBody>
        </p:sp>
        <p:sp>
          <p:nvSpPr>
            <p:cNvPr id="18452" name="Freeform 30"/>
            <p:cNvSpPr>
              <a:spLocks/>
            </p:cNvSpPr>
            <p:nvPr/>
          </p:nvSpPr>
          <p:spPr bwMode="auto">
            <a:xfrm>
              <a:off x="528" y="3168"/>
              <a:ext cx="864" cy="336"/>
            </a:xfrm>
            <a:custGeom>
              <a:avLst/>
              <a:gdLst>
                <a:gd name="T0" fmla="*/ 0 w 864"/>
                <a:gd name="T1" fmla="*/ 0 h 384"/>
                <a:gd name="T2" fmla="*/ 0 w 864"/>
                <a:gd name="T3" fmla="*/ 294 h 384"/>
                <a:gd name="T4" fmla="*/ 864 w 864"/>
                <a:gd name="T5" fmla="*/ 294 h 384"/>
                <a:gd name="T6" fmla="*/ 0 60000 65536"/>
                <a:gd name="T7" fmla="*/ 0 60000 65536"/>
                <a:gd name="T8" fmla="*/ 0 60000 65536"/>
                <a:gd name="T9" fmla="*/ 0 w 864"/>
                <a:gd name="T10" fmla="*/ 0 h 384"/>
                <a:gd name="T11" fmla="*/ 864 w 864"/>
                <a:gd name="T12" fmla="*/ 384 h 3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384">
                  <a:moveTo>
                    <a:pt x="0" y="0"/>
                  </a:moveTo>
                  <a:lnTo>
                    <a:pt x="0" y="384"/>
                  </a:lnTo>
                  <a:lnTo>
                    <a:pt x="864" y="38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3200400" y="1905000"/>
            <a:ext cx="1905000" cy="1143000"/>
            <a:chOff x="1488" y="1104"/>
            <a:chExt cx="1008" cy="912"/>
          </a:xfrm>
        </p:grpSpPr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1488" y="1343"/>
              <a:ext cx="1008" cy="67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latin typeface="Arial Narrow" pitchFamily="34" charset="0"/>
                </a:rPr>
                <a:t>Gap Assessment</a:t>
              </a:r>
            </a:p>
          </p:txBody>
        </p:sp>
        <p:sp>
          <p:nvSpPr>
            <p:cNvPr id="18450" name="Line 33"/>
            <p:cNvSpPr>
              <a:spLocks noChangeShapeType="1"/>
            </p:cNvSpPr>
            <p:nvPr/>
          </p:nvSpPr>
          <p:spPr bwMode="auto">
            <a:xfrm>
              <a:off x="1968" y="1104"/>
              <a:ext cx="0" cy="2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7696200" y="1524000"/>
            <a:ext cx="1447800" cy="863600"/>
            <a:chOff x="4848" y="960"/>
            <a:chExt cx="912" cy="544"/>
          </a:xfrm>
        </p:grpSpPr>
        <p:sp>
          <p:nvSpPr>
            <p:cNvPr id="18447" name="AutoShape 35"/>
            <p:cNvSpPr>
              <a:spLocks noChangeArrowheads="1"/>
            </p:cNvSpPr>
            <p:nvPr/>
          </p:nvSpPr>
          <p:spPr bwMode="auto">
            <a:xfrm>
              <a:off x="4848" y="1152"/>
              <a:ext cx="912" cy="352"/>
            </a:xfrm>
            <a:prstGeom prst="parallelogram">
              <a:avLst>
                <a:gd name="adj" fmla="val 6477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400">
                  <a:latin typeface="Arial Narrow" pitchFamily="34" charset="0"/>
                </a:rPr>
                <a:t>Pelatihan </a:t>
              </a:r>
            </a:p>
            <a:p>
              <a:pPr algn="ctr"/>
              <a:r>
                <a:rPr lang="en-US" sz="1400">
                  <a:latin typeface="Arial Narrow" pitchFamily="34" charset="0"/>
                </a:rPr>
                <a:t>karyawan</a:t>
              </a:r>
            </a:p>
          </p:txBody>
        </p:sp>
        <p:sp>
          <p:nvSpPr>
            <p:cNvPr id="18448" name="Freeform 36"/>
            <p:cNvSpPr>
              <a:spLocks/>
            </p:cNvSpPr>
            <p:nvPr/>
          </p:nvSpPr>
          <p:spPr bwMode="auto">
            <a:xfrm>
              <a:off x="4896" y="960"/>
              <a:ext cx="576" cy="192"/>
            </a:xfrm>
            <a:custGeom>
              <a:avLst/>
              <a:gdLst>
                <a:gd name="T0" fmla="*/ 576 w 576"/>
                <a:gd name="T1" fmla="*/ 192 h 192"/>
                <a:gd name="T2" fmla="*/ 576 w 576"/>
                <a:gd name="T3" fmla="*/ 0 h 192"/>
                <a:gd name="T4" fmla="*/ 0 w 576"/>
                <a:gd name="T5" fmla="*/ 0 h 192"/>
                <a:gd name="T6" fmla="*/ 0 60000 65536"/>
                <a:gd name="T7" fmla="*/ 0 60000 65536"/>
                <a:gd name="T8" fmla="*/ 0 60000 65536"/>
                <a:gd name="T9" fmla="*/ 0 w 576"/>
                <a:gd name="T10" fmla="*/ 0 h 192"/>
                <a:gd name="T11" fmla="*/ 576 w 576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6" h="192">
                  <a:moveTo>
                    <a:pt x="576" y="192"/>
                  </a:moveTo>
                  <a:lnTo>
                    <a:pt x="576" y="0"/>
                  </a:lnTo>
                  <a:lnTo>
                    <a:pt x="0" y="0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d-ID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4" grpId="0" animBg="1" autoUpdateAnimBg="0"/>
      <p:bldP spid="36659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50" name="AutoShape 6"/>
          <p:cNvSpPr>
            <a:spLocks noChangeAspect="1" noChangeArrowheads="1"/>
          </p:cNvSpPr>
          <p:nvPr/>
        </p:nvSpPr>
        <p:spPr bwMode="auto">
          <a:xfrm rot="5400000">
            <a:off x="3401219" y="1945481"/>
            <a:ext cx="1743075" cy="1509713"/>
          </a:xfrm>
          <a:prstGeom prst="hexagon">
            <a:avLst>
              <a:gd name="adj" fmla="val 28864"/>
              <a:gd name="vf" fmla="val 115470"/>
            </a:avLst>
          </a:prstGeom>
          <a:gradFill rotWithShape="1">
            <a:gsLst>
              <a:gs pos="0">
                <a:srgbClr val="000080">
                  <a:alpha val="3000"/>
                </a:srgbClr>
              </a:gs>
              <a:gs pos="100000">
                <a:srgbClr val="000080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8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Metode </a:t>
            </a:r>
          </a:p>
          <a:p>
            <a:pPr algn="ctr"/>
            <a:r>
              <a:rPr lang="en-US" sz="28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Ujian</a:t>
            </a:r>
          </a:p>
        </p:txBody>
      </p:sp>
      <p:sp>
        <p:nvSpPr>
          <p:cNvPr id="390152" name="AutoShape 8" descr="Dotted grid"/>
          <p:cNvSpPr>
            <a:spLocks noChangeArrowheads="1"/>
          </p:cNvSpPr>
          <p:nvPr/>
        </p:nvSpPr>
        <p:spPr bwMode="auto">
          <a:xfrm>
            <a:off x="6324600" y="2438400"/>
            <a:ext cx="1935163" cy="530225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Ctr="1"/>
          <a:lstStyle/>
          <a:p>
            <a:pPr algn="ctr"/>
            <a:r>
              <a:rPr lang="en-US" sz="2400" i="1">
                <a:ea typeface="Arial Unicode MS" pitchFamily="34" charset="-128"/>
                <a:cs typeface="Arial Unicode MS" pitchFamily="34" charset="-128"/>
              </a:rPr>
              <a:t>Alur, Waktu</a:t>
            </a:r>
          </a:p>
        </p:txBody>
      </p:sp>
      <p:sp>
        <p:nvSpPr>
          <p:cNvPr id="390154" name="AutoShape 10" descr="Dotted grid"/>
          <p:cNvSpPr>
            <a:spLocks noChangeArrowheads="1"/>
          </p:cNvSpPr>
          <p:nvPr/>
        </p:nvSpPr>
        <p:spPr bwMode="auto">
          <a:xfrm>
            <a:off x="6248401" y="4724400"/>
            <a:ext cx="2284040" cy="1440904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777777"/>
            </a:solidFill>
            <a:round/>
            <a:headEnd/>
            <a:tailEnd/>
          </a:ln>
          <a:effectLst/>
        </p:spPr>
        <p:txBody>
          <a:bodyPr anchorCtr="1"/>
          <a:lstStyle/>
          <a:p>
            <a:pPr>
              <a:buFontTx/>
              <a:buChar char="•"/>
            </a:pPr>
            <a:r>
              <a:rPr lang="en-US" sz="2400" i="1" dirty="0" err="1" smtClean="0">
                <a:ea typeface="Arial Unicode MS" pitchFamily="34" charset="-128"/>
                <a:cs typeface="Arial Unicode MS" pitchFamily="34" charset="-128"/>
              </a:rPr>
              <a:t>Kualifikasi</a:t>
            </a:r>
            <a:endParaRPr lang="en-US" sz="2400" i="1" dirty="0">
              <a:ea typeface="Arial Unicode MS" pitchFamily="34" charset="-128"/>
              <a:cs typeface="Arial Unicode MS" pitchFamily="34" charset="-128"/>
            </a:endParaRPr>
          </a:p>
          <a:p>
            <a:pPr>
              <a:buFontTx/>
              <a:buChar char="•"/>
            </a:pPr>
            <a:r>
              <a:rPr lang="en-US" sz="2400" i="1" dirty="0" smtClean="0">
                <a:ea typeface="Arial Unicode MS" pitchFamily="34" charset="-128"/>
                <a:cs typeface="Arial Unicode MS" pitchFamily="34" charset="-128"/>
              </a:rPr>
              <a:t>Leveling</a:t>
            </a:r>
          </a:p>
          <a:p>
            <a:pPr>
              <a:buFontTx/>
              <a:buChar char="•"/>
            </a:pPr>
            <a:r>
              <a:rPr lang="en-US" sz="2400" i="1" dirty="0" err="1" smtClean="0">
                <a:ea typeface="Arial Unicode MS" pitchFamily="34" charset="-128"/>
                <a:cs typeface="Arial Unicode MS" pitchFamily="34" charset="-128"/>
              </a:rPr>
              <a:t>Sertiifikat</a:t>
            </a:r>
            <a:endParaRPr lang="en-US" sz="2400" i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0158" name="AutoShape 14"/>
          <p:cNvSpPr>
            <a:spLocks noChangeAspect="1" noChangeArrowheads="1"/>
          </p:cNvSpPr>
          <p:nvPr/>
        </p:nvSpPr>
        <p:spPr bwMode="auto">
          <a:xfrm rot="5400000">
            <a:off x="2549525" y="3305175"/>
            <a:ext cx="1744663" cy="1509713"/>
          </a:xfrm>
          <a:prstGeom prst="hexagon">
            <a:avLst>
              <a:gd name="adj" fmla="val 28891"/>
              <a:gd name="vf" fmla="val 115470"/>
            </a:avLst>
          </a:prstGeom>
          <a:gradFill rotWithShape="1">
            <a:gsLst>
              <a:gs pos="0">
                <a:srgbClr val="FF0000">
                  <a:alpha val="3000"/>
                </a:srgbClr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4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Alat Bantu</a:t>
            </a:r>
          </a:p>
          <a:p>
            <a:pPr algn="ctr"/>
            <a:r>
              <a:rPr lang="en-US" sz="24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Ujian</a:t>
            </a:r>
          </a:p>
        </p:txBody>
      </p:sp>
      <p:sp>
        <p:nvSpPr>
          <p:cNvPr id="390161" name="AutoShape 17"/>
          <p:cNvSpPr>
            <a:spLocks noChangeAspect="1" noChangeArrowheads="1"/>
          </p:cNvSpPr>
          <p:nvPr/>
        </p:nvSpPr>
        <p:spPr bwMode="auto">
          <a:xfrm rot="5400000">
            <a:off x="4225131" y="3318669"/>
            <a:ext cx="1744663" cy="1508125"/>
          </a:xfrm>
          <a:prstGeom prst="hexagon">
            <a:avLst>
              <a:gd name="adj" fmla="val 28921"/>
              <a:gd name="vf" fmla="val 115470"/>
            </a:avLst>
          </a:prstGeom>
          <a:gradFill rotWithShape="1">
            <a:gsLst>
              <a:gs pos="0">
                <a:srgbClr val="00FF00">
                  <a:alpha val="3000"/>
                </a:srgbClr>
              </a:gs>
              <a:gs pos="100000">
                <a:srgbClr val="00FF00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400" dirty="0" smtClean="0">
                <a:ea typeface="Arial Unicode MS" pitchFamily="34" charset="-128"/>
                <a:cs typeface="Arial Unicode MS" pitchFamily="34" charset="-128"/>
              </a:rPr>
              <a:t>Assessor,</a:t>
            </a:r>
          </a:p>
          <a:p>
            <a:pPr algn="ctr"/>
            <a:r>
              <a:rPr lang="en-US" sz="2400" dirty="0" smtClean="0">
                <a:ea typeface="Arial Unicode MS" pitchFamily="34" charset="-128"/>
                <a:cs typeface="Arial Unicode MS" pitchFamily="34" charset="-128"/>
              </a:rPr>
              <a:t>Ins. </a:t>
            </a:r>
            <a:r>
              <a:rPr lang="en-US" sz="2400" dirty="0" err="1" smtClean="0">
                <a:ea typeface="Arial Unicode MS" pitchFamily="34" charset="-128"/>
                <a:cs typeface="Arial Unicode MS" pitchFamily="34" charset="-128"/>
              </a:rPr>
              <a:t>Pasangan</a:t>
            </a:r>
            <a:endParaRPr lang="en-US" sz="2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0164" name="AutoShape 20"/>
          <p:cNvSpPr>
            <a:spLocks noChangeAspect="1" noChangeArrowheads="1"/>
          </p:cNvSpPr>
          <p:nvPr/>
        </p:nvSpPr>
        <p:spPr bwMode="auto">
          <a:xfrm rot="5400000">
            <a:off x="3387725" y="4702175"/>
            <a:ext cx="1744663" cy="1509713"/>
          </a:xfrm>
          <a:prstGeom prst="hexagon">
            <a:avLst>
              <a:gd name="adj" fmla="val 28891"/>
              <a:gd name="vf" fmla="val 115470"/>
            </a:avLst>
          </a:prstGeom>
          <a:gradFill rotWithShape="1">
            <a:gsLst>
              <a:gs pos="0">
                <a:srgbClr val="FFCC00">
                  <a:alpha val="3000"/>
                </a:srgbClr>
              </a:gs>
              <a:gs pos="100000">
                <a:srgbClr val="FFCC00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4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Standar</a:t>
            </a:r>
          </a:p>
          <a:p>
            <a:pPr algn="ctr"/>
            <a:r>
              <a:rPr lang="en-US" sz="24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Kelulusan</a:t>
            </a:r>
          </a:p>
        </p:txBody>
      </p:sp>
      <p:sp>
        <p:nvSpPr>
          <p:cNvPr id="390165" name="AutoShape 21" descr="Dotted grid"/>
          <p:cNvSpPr>
            <a:spLocks noChangeArrowheads="1"/>
          </p:cNvSpPr>
          <p:nvPr/>
        </p:nvSpPr>
        <p:spPr bwMode="auto">
          <a:xfrm>
            <a:off x="381000" y="2209800"/>
            <a:ext cx="2894856" cy="833438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777777"/>
            </a:solidFill>
            <a:round/>
            <a:headEnd/>
            <a:tailEnd/>
          </a:ln>
          <a:effectLst/>
        </p:spPr>
        <p:txBody>
          <a:bodyPr anchorCtr="1"/>
          <a:lstStyle/>
          <a:p>
            <a:pPr algn="ctr"/>
            <a:r>
              <a:rPr lang="en-US" sz="2400" i="1" dirty="0" err="1">
                <a:ea typeface="Arial Unicode MS" pitchFamily="34" charset="-128"/>
                <a:cs typeface="Arial Unicode MS" pitchFamily="34" charset="-128"/>
              </a:rPr>
              <a:t>Alat</a:t>
            </a:r>
            <a:r>
              <a:rPr lang="en-US" sz="2400" i="1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i="1" dirty="0" err="1">
                <a:ea typeface="Arial Unicode MS" pitchFamily="34" charset="-128"/>
                <a:cs typeface="Arial Unicode MS" pitchFamily="34" charset="-128"/>
              </a:rPr>
              <a:t>Peraga</a:t>
            </a:r>
            <a:r>
              <a:rPr lang="en-US" sz="2400" i="1" dirty="0"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400" i="1" dirty="0" err="1" smtClean="0">
                <a:ea typeface="Arial Unicode MS" pitchFamily="34" charset="-128"/>
                <a:cs typeface="Arial Unicode MS" pitchFamily="34" charset="-128"/>
              </a:rPr>
              <a:t>Bahan</a:t>
            </a:r>
            <a:r>
              <a:rPr lang="en-US" sz="2400" i="1" dirty="0" smtClean="0">
                <a:ea typeface="Arial Unicode MS" pitchFamily="34" charset="-128"/>
                <a:cs typeface="Arial Unicode MS" pitchFamily="34" charset="-128"/>
              </a:rPr>
              <a:t>, Tools, </a:t>
            </a:r>
            <a:r>
              <a:rPr lang="en-US" sz="2400" i="1" dirty="0" err="1" smtClean="0">
                <a:ea typeface="Arial Unicode MS" pitchFamily="34" charset="-128"/>
                <a:cs typeface="Arial Unicode MS" pitchFamily="34" charset="-128"/>
              </a:rPr>
              <a:t>Perangkat</a:t>
            </a:r>
            <a:r>
              <a:rPr lang="en-US" sz="2400" i="1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i="1" dirty="0" err="1" smtClean="0">
                <a:ea typeface="Arial Unicode MS" pitchFamily="34" charset="-128"/>
                <a:cs typeface="Arial Unicode MS" pitchFamily="34" charset="-128"/>
              </a:rPr>
              <a:t>Soal</a:t>
            </a:r>
            <a:endParaRPr lang="en-US" sz="2400" i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0167" name="AutoShape 23"/>
          <p:cNvSpPr>
            <a:spLocks noChangeArrowheads="1"/>
          </p:cNvSpPr>
          <p:nvPr/>
        </p:nvSpPr>
        <p:spPr bwMode="auto">
          <a:xfrm>
            <a:off x="304800" y="5016500"/>
            <a:ext cx="2219325" cy="876300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 sz="2400" i="1">
                <a:ea typeface="Arial Unicode MS" pitchFamily="34" charset="-128"/>
                <a:cs typeface="Arial Unicode MS" pitchFamily="34" charset="-128"/>
              </a:rPr>
              <a:t>Nilai</a:t>
            </a:r>
          </a:p>
          <a:p>
            <a:pPr>
              <a:buFontTx/>
              <a:buChar char="•"/>
            </a:pPr>
            <a:r>
              <a:rPr lang="en-US" sz="2400" i="1">
                <a:ea typeface="Arial Unicode MS" pitchFamily="34" charset="-128"/>
                <a:cs typeface="Arial Unicode MS" pitchFamily="34" charset="-128"/>
              </a:rPr>
              <a:t>Item Penilaian</a:t>
            </a:r>
          </a:p>
        </p:txBody>
      </p:sp>
      <p:sp>
        <p:nvSpPr>
          <p:cNvPr id="390169" name="Text Box 25"/>
          <p:cNvSpPr txBox="1">
            <a:spLocks noChangeArrowheads="1"/>
          </p:cNvSpPr>
          <p:nvPr/>
        </p:nvSpPr>
        <p:spPr bwMode="auto">
          <a:xfrm>
            <a:off x="487363" y="938213"/>
            <a:ext cx="8139112" cy="618579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>
                  <a:alpha val="70000"/>
                </a:srgbClr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">
              <a:rot lat="30000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KELENGKAPAN UJI KOMPETENSI</a:t>
            </a:r>
          </a:p>
        </p:txBody>
      </p:sp>
      <p:cxnSp>
        <p:nvCxnSpPr>
          <p:cNvPr id="390170" name="AutoShape 26"/>
          <p:cNvCxnSpPr>
            <a:cxnSpLocks noChangeShapeType="1"/>
            <a:stCxn id="390165" idx="2"/>
            <a:endCxn id="390158" idx="2"/>
          </p:cNvCxnSpPr>
          <p:nvPr/>
        </p:nvCxnSpPr>
        <p:spPr bwMode="auto">
          <a:xfrm rot="16200000" flipH="1">
            <a:off x="1957398" y="2914268"/>
            <a:ext cx="580633" cy="83857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390171" name="AutoShape 27"/>
          <p:cNvCxnSpPr>
            <a:cxnSpLocks noChangeShapeType="1"/>
            <a:stCxn id="390164" idx="2"/>
            <a:endCxn id="390167" idx="3"/>
          </p:cNvCxnSpPr>
          <p:nvPr/>
        </p:nvCxnSpPr>
        <p:spPr bwMode="auto">
          <a:xfrm rot="10800000">
            <a:off x="2524125" y="5454650"/>
            <a:ext cx="984250" cy="3175"/>
          </a:xfrm>
          <a:prstGeom prst="bentConnector3">
            <a:avLst>
              <a:gd name="adj1" fmla="val 501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390173" name="AutoShape 29"/>
          <p:cNvCxnSpPr>
            <a:cxnSpLocks noChangeShapeType="1"/>
            <a:stCxn id="390161" idx="0"/>
            <a:endCxn id="390154" idx="0"/>
          </p:cNvCxnSpPr>
          <p:nvPr/>
        </p:nvCxnSpPr>
        <p:spPr bwMode="auto">
          <a:xfrm rot="5400000" flipH="1" flipV="1">
            <a:off x="6133609" y="3688252"/>
            <a:ext cx="220663" cy="2292959"/>
          </a:xfrm>
          <a:prstGeom prst="bentConnector5">
            <a:avLst>
              <a:gd name="adj1" fmla="val -103597"/>
              <a:gd name="adj2" fmla="val 44119"/>
              <a:gd name="adj3" fmla="val 20359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390174" name="AutoShape 30"/>
          <p:cNvCxnSpPr>
            <a:cxnSpLocks noChangeShapeType="1"/>
            <a:stCxn id="390150" idx="0"/>
            <a:endCxn id="390152" idx="1"/>
          </p:cNvCxnSpPr>
          <p:nvPr/>
        </p:nvCxnSpPr>
        <p:spPr bwMode="auto">
          <a:xfrm>
            <a:off x="5029200" y="2701925"/>
            <a:ext cx="1295400" cy="1588"/>
          </a:xfrm>
          <a:prstGeom prst="bentConnector3">
            <a:avLst>
              <a:gd name="adj1" fmla="val 4988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390175" name="AutoShape 31"/>
          <p:cNvSpPr>
            <a:spLocks noChangeAspect="1" noChangeArrowheads="1"/>
          </p:cNvSpPr>
          <p:nvPr/>
        </p:nvSpPr>
        <p:spPr bwMode="auto">
          <a:xfrm rot="5400000">
            <a:off x="3401219" y="1945481"/>
            <a:ext cx="1743075" cy="1509713"/>
          </a:xfrm>
          <a:prstGeom prst="hexagon">
            <a:avLst>
              <a:gd name="adj" fmla="val 28864"/>
              <a:gd name="vf" fmla="val 115470"/>
            </a:avLst>
          </a:prstGeom>
          <a:gradFill rotWithShape="1">
            <a:gsLst>
              <a:gs pos="0">
                <a:srgbClr val="000080">
                  <a:alpha val="3000"/>
                </a:srgbClr>
              </a:gs>
              <a:gs pos="100000">
                <a:srgbClr val="000080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8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Metode </a:t>
            </a:r>
          </a:p>
          <a:p>
            <a:pPr algn="ctr"/>
            <a:r>
              <a:rPr lang="en-US" sz="280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Ujian</a:t>
            </a:r>
          </a:p>
        </p:txBody>
      </p:sp>
      <p:cxnSp>
        <p:nvCxnSpPr>
          <p:cNvPr id="390176" name="AutoShape 32"/>
          <p:cNvCxnSpPr>
            <a:cxnSpLocks noChangeShapeType="1"/>
            <a:stCxn id="390175" idx="0"/>
          </p:cNvCxnSpPr>
          <p:nvPr/>
        </p:nvCxnSpPr>
        <p:spPr bwMode="auto">
          <a:xfrm>
            <a:off x="5029200" y="2701925"/>
            <a:ext cx="1295400" cy="1588"/>
          </a:xfrm>
          <a:prstGeom prst="bentConnector3">
            <a:avLst>
              <a:gd name="adj1" fmla="val 4988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390177" name="AutoShape 33" descr="Dotted grid"/>
          <p:cNvSpPr>
            <a:spLocks noChangeArrowheads="1"/>
          </p:cNvSpPr>
          <p:nvPr/>
        </p:nvSpPr>
        <p:spPr bwMode="auto">
          <a:xfrm>
            <a:off x="6324600" y="2438400"/>
            <a:ext cx="1935163" cy="530225"/>
          </a:xfrm>
          <a:prstGeom prst="roundRect">
            <a:avLst>
              <a:gd name="adj" fmla="val 16667"/>
            </a:avLst>
          </a:prstGeom>
          <a:noFill/>
          <a:ln w="3175">
            <a:solidFill>
              <a:srgbClr val="777777"/>
            </a:solidFill>
            <a:round/>
            <a:headEnd/>
            <a:tailEnd/>
          </a:ln>
          <a:effectLst/>
        </p:spPr>
        <p:txBody>
          <a:bodyPr wrap="none" anchorCtr="1"/>
          <a:lstStyle/>
          <a:p>
            <a:pPr algn="ctr"/>
            <a:r>
              <a:rPr lang="en-US" sz="2400" i="1">
                <a:ea typeface="Arial Unicode MS" pitchFamily="34" charset="-128"/>
                <a:cs typeface="Arial Unicode MS" pitchFamily="34" charset="-128"/>
              </a:rPr>
              <a:t>Alur, Waktu</a:t>
            </a:r>
          </a:p>
        </p:txBody>
      </p:sp>
      <p:sp>
        <p:nvSpPr>
          <p:cNvPr id="390178" name="AutoShape 34"/>
          <p:cNvSpPr>
            <a:spLocks noChangeAspect="1" noChangeArrowheads="1"/>
          </p:cNvSpPr>
          <p:nvPr/>
        </p:nvSpPr>
        <p:spPr bwMode="auto">
          <a:xfrm rot="5400000">
            <a:off x="3401219" y="1945481"/>
            <a:ext cx="1743075" cy="1509713"/>
          </a:xfrm>
          <a:prstGeom prst="hexagon">
            <a:avLst>
              <a:gd name="adj" fmla="val 28864"/>
              <a:gd name="vf" fmla="val 115470"/>
            </a:avLst>
          </a:prstGeom>
          <a:gradFill rotWithShape="1">
            <a:gsLst>
              <a:gs pos="0">
                <a:srgbClr val="3399FF">
                  <a:alpha val="47000"/>
                </a:srgbClr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175">
            <a:solidFill>
              <a:srgbClr val="777777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US" sz="2800">
                <a:ea typeface="Arial Unicode MS" pitchFamily="34" charset="-128"/>
                <a:cs typeface="Arial Unicode MS" pitchFamily="34" charset="-128"/>
              </a:rPr>
              <a:t>Metode </a:t>
            </a:r>
          </a:p>
          <a:p>
            <a:pPr algn="ctr"/>
            <a:r>
              <a:rPr lang="en-US" sz="2800">
                <a:ea typeface="Arial Unicode MS" pitchFamily="34" charset="-128"/>
                <a:cs typeface="Arial Unicode MS" pitchFamily="34" charset="-128"/>
              </a:rPr>
              <a:t>Ujian</a:t>
            </a:r>
          </a:p>
        </p:txBody>
      </p:sp>
      <p:cxnSp>
        <p:nvCxnSpPr>
          <p:cNvPr id="390179" name="AutoShape 35"/>
          <p:cNvCxnSpPr>
            <a:cxnSpLocks noChangeShapeType="1"/>
            <a:stCxn id="390178" idx="0"/>
          </p:cNvCxnSpPr>
          <p:nvPr/>
        </p:nvCxnSpPr>
        <p:spPr bwMode="auto">
          <a:xfrm>
            <a:off x="5029200" y="2701925"/>
            <a:ext cx="1295400" cy="1588"/>
          </a:xfrm>
          <a:prstGeom prst="bentConnector3">
            <a:avLst>
              <a:gd name="adj1" fmla="val 4988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20" name="Slide Number Placeholder 2"/>
          <p:cNvSpPr txBox="1"/>
          <p:nvPr/>
        </p:nvSpPr>
        <p:spPr>
          <a:xfrm>
            <a:off x="8651636" y="6492894"/>
            <a:ext cx="492369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/>
          <a:p>
            <a:pPr algn="r">
              <a:defRPr/>
            </a:pPr>
            <a:fld id="{B7D2FE6F-D628-400C-9D64-74A1BC767698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pPr algn="r">
                <a:defRPr/>
              </a:pPr>
              <a:t>15</a:t>
            </a:fld>
            <a:endParaRPr lang="id-ID" sz="11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2910" y="1928802"/>
            <a:ext cx="8072494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roadway" pitchFamily="82" charset="0"/>
                <a:cs typeface="Arial" pitchFamily="34" charset="0"/>
              </a:rPr>
              <a:t>TERIMA KASIH</a:t>
            </a:r>
            <a:endParaRPr lang="id-ID" sz="54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2482" y="2487565"/>
            <a:ext cx="5996027" cy="404658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6" name="Rectangular Callout 5"/>
          <p:cNvSpPr/>
          <p:nvPr/>
        </p:nvSpPr>
        <p:spPr>
          <a:xfrm>
            <a:off x="3203848" y="1196752"/>
            <a:ext cx="3384376" cy="1152128"/>
          </a:xfrm>
          <a:prstGeom prst="wedgeRectCallout">
            <a:avLst>
              <a:gd name="adj1" fmla="val 23122"/>
              <a:gd name="adj2" fmla="val 9391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600" b="1" dirty="0" smtClean="0">
                <a:solidFill>
                  <a:schemeClr val="tx1"/>
                </a:solidFill>
              </a:rPr>
              <a:t>Pembelajaran dan Inovasi</a:t>
            </a:r>
            <a:endParaRPr lang="id-ID" sz="1600" b="1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• </a:t>
            </a:r>
            <a:r>
              <a:rPr lang="id-ID" sz="1600" dirty="0" smtClean="0">
                <a:solidFill>
                  <a:schemeClr val="tx1"/>
                </a:solidFill>
              </a:rPr>
              <a:t>Kreatif dan inovasi</a:t>
            </a:r>
            <a:endParaRPr lang="en-US" sz="1600" dirty="0">
              <a:solidFill>
                <a:schemeClr val="tx1"/>
              </a:solidFill>
            </a:endParaRPr>
          </a:p>
          <a:p>
            <a:r>
              <a:rPr lang="id-ID" sz="1600" dirty="0">
                <a:solidFill>
                  <a:schemeClr val="tx1"/>
                </a:solidFill>
              </a:rPr>
              <a:t>• </a:t>
            </a:r>
            <a:r>
              <a:rPr lang="id-ID" sz="1600" dirty="0" smtClean="0">
                <a:solidFill>
                  <a:schemeClr val="tx1"/>
                </a:solidFill>
              </a:rPr>
              <a:t>Berfikir kritis menyelesaikan masalah</a:t>
            </a:r>
            <a:endParaRPr lang="id-ID" sz="1600" dirty="0">
              <a:solidFill>
                <a:schemeClr val="tx1"/>
              </a:solidFill>
            </a:endParaRPr>
          </a:p>
          <a:p>
            <a:r>
              <a:rPr lang="id-ID" sz="1600" dirty="0">
                <a:solidFill>
                  <a:schemeClr val="tx1"/>
                </a:solidFill>
              </a:rPr>
              <a:t>• </a:t>
            </a:r>
            <a:r>
              <a:rPr lang="id-ID" sz="1600" dirty="0" smtClean="0">
                <a:solidFill>
                  <a:schemeClr val="tx1"/>
                </a:solidFill>
              </a:rPr>
              <a:t>Komunikasi dan kolaborasi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6732240" y="1202085"/>
            <a:ext cx="2376264" cy="1224136"/>
          </a:xfrm>
          <a:prstGeom prst="wedgeRectCallout">
            <a:avLst>
              <a:gd name="adj1" fmla="val 3555"/>
              <a:gd name="adj2" fmla="val 165909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600" b="1" dirty="0" smtClean="0"/>
              <a:t>Informasi, Media and Teknologi</a:t>
            </a:r>
            <a:endParaRPr lang="id-ID" sz="1600" b="1" dirty="0"/>
          </a:p>
          <a:p>
            <a:r>
              <a:rPr lang="id-ID" sz="1600" dirty="0"/>
              <a:t>• </a:t>
            </a:r>
            <a:r>
              <a:rPr lang="id-ID" sz="1600" dirty="0" smtClean="0"/>
              <a:t>Melek informasi</a:t>
            </a:r>
            <a:endParaRPr lang="id-ID" sz="1600" dirty="0"/>
          </a:p>
          <a:p>
            <a:r>
              <a:rPr lang="id-ID" sz="1600" dirty="0"/>
              <a:t>• </a:t>
            </a:r>
            <a:r>
              <a:rPr lang="id-ID" sz="1600" dirty="0" smtClean="0"/>
              <a:t>Melek Media</a:t>
            </a:r>
            <a:endParaRPr lang="id-ID" sz="1600" dirty="0"/>
          </a:p>
          <a:p>
            <a:r>
              <a:rPr lang="id-ID" sz="1600" dirty="0"/>
              <a:t>• </a:t>
            </a:r>
            <a:r>
              <a:rPr lang="id-ID" sz="1600" dirty="0" smtClean="0"/>
              <a:t>Melek TIK</a:t>
            </a:r>
            <a:endParaRPr lang="id-ID" sz="1600" dirty="0"/>
          </a:p>
        </p:txBody>
      </p:sp>
      <p:sp>
        <p:nvSpPr>
          <p:cNvPr id="8" name="Rectangular Callout 7"/>
          <p:cNvSpPr/>
          <p:nvPr/>
        </p:nvSpPr>
        <p:spPr>
          <a:xfrm>
            <a:off x="72008" y="1184151"/>
            <a:ext cx="3059832" cy="1512168"/>
          </a:xfrm>
          <a:prstGeom prst="wedgeRectCallout">
            <a:avLst>
              <a:gd name="adj1" fmla="val 90675"/>
              <a:gd name="adj2" fmla="val 13092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600" b="1" dirty="0" smtClean="0"/>
              <a:t>Kehidupan dan Karir</a:t>
            </a:r>
            <a:endParaRPr lang="id-ID" sz="1600" b="1" dirty="0"/>
          </a:p>
          <a:p>
            <a:r>
              <a:rPr lang="id-ID" sz="1600" dirty="0"/>
              <a:t>• </a:t>
            </a:r>
            <a:r>
              <a:rPr lang="id-ID" sz="1600" dirty="0" smtClean="0"/>
              <a:t>Fleksibel dan adaptif</a:t>
            </a:r>
          </a:p>
          <a:p>
            <a:r>
              <a:rPr lang="id-ID" sz="1600" dirty="0" smtClean="0"/>
              <a:t>• Berinisiatif dan mandiri</a:t>
            </a:r>
          </a:p>
          <a:p>
            <a:r>
              <a:rPr lang="en-US" sz="1600" dirty="0" smtClean="0"/>
              <a:t>• K</a:t>
            </a:r>
            <a:r>
              <a:rPr lang="id-ID" sz="1600" dirty="0" smtClean="0"/>
              <a:t>eterampilan sosial dan budaya</a:t>
            </a:r>
            <a:endParaRPr lang="en-US" sz="1600" dirty="0" smtClean="0"/>
          </a:p>
          <a:p>
            <a:r>
              <a:rPr lang="id-ID" sz="1600" dirty="0" smtClean="0"/>
              <a:t>• Produktif dan akuntabel</a:t>
            </a:r>
          </a:p>
          <a:p>
            <a:r>
              <a:rPr lang="id-ID" sz="1600" dirty="0" smtClean="0"/>
              <a:t>• Kepemimpinan&amp;tanggung jawab</a:t>
            </a:r>
            <a:endParaRPr lang="id-ID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7662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Sumber: 21st Century Skills, Education, Competitiveness. Partnership for 21st Century, 2008</a:t>
            </a:r>
            <a:endParaRPr lang="id-ID" dirty="0"/>
          </a:p>
        </p:txBody>
      </p:sp>
      <p:sp>
        <p:nvSpPr>
          <p:cNvPr id="11" name="Title 6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id-ID" sz="3600" b="1" dirty="0" smtClean="0">
                <a:solidFill>
                  <a:srgbClr val="4BACC6">
                    <a:lumMod val="75000"/>
                  </a:srgbClr>
                </a:solidFill>
              </a:rPr>
              <a:t>Kerangka Kompetensi Abad 21</a:t>
            </a:r>
            <a:endParaRPr lang="id-ID" sz="3600" b="1" dirty="0" smtClean="0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9125"/>
            <a:ext cx="9144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0345" y="3390901"/>
            <a:ext cx="3133509" cy="3350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rgbClr val="0070C0"/>
                </a:solidFill>
              </a:rPr>
              <a:t>Kerangka ini menunjukkan bahwa proses pembelajaran tidak cukup hanya untuk meningkatkan  </a:t>
            </a:r>
            <a:r>
              <a:rPr lang="id-ID" b="1" dirty="0" smtClean="0">
                <a:solidFill>
                  <a:srgbClr val="C00000"/>
                </a:solidFill>
              </a:rPr>
              <a:t>pengetahuan</a:t>
            </a:r>
            <a:r>
              <a:rPr lang="id-ID" dirty="0" smtClean="0">
                <a:solidFill>
                  <a:srgbClr val="0070C0"/>
                </a:solidFill>
              </a:rPr>
              <a:t> [melalui </a:t>
            </a:r>
            <a:r>
              <a:rPr lang="id-ID" i="1" dirty="0" smtClean="0">
                <a:solidFill>
                  <a:srgbClr val="0070C0"/>
                </a:solidFill>
              </a:rPr>
              <a:t>core subjects</a:t>
            </a:r>
            <a:r>
              <a:rPr lang="id-ID" dirty="0" smtClean="0">
                <a:solidFill>
                  <a:srgbClr val="0070C0"/>
                </a:solidFill>
              </a:rPr>
              <a:t>] saja, harus dilengkapi:</a:t>
            </a:r>
          </a:p>
          <a:p>
            <a:pPr algn="ctr">
              <a:buFontTx/>
              <a:buChar char="-"/>
            </a:pPr>
            <a:r>
              <a:rPr lang="id-ID" b="1" dirty="0" smtClean="0">
                <a:solidFill>
                  <a:srgbClr val="C00000"/>
                </a:solidFill>
              </a:rPr>
              <a:t>Berkemampuan kreatif</a:t>
            </a:r>
            <a:r>
              <a:rPr lang="id-ID" dirty="0" smtClean="0">
                <a:solidFill>
                  <a:srgbClr val="0070C0"/>
                </a:solidFill>
              </a:rPr>
              <a:t> - kritis</a:t>
            </a:r>
          </a:p>
          <a:p>
            <a:pPr algn="ctr">
              <a:buFontTx/>
              <a:buChar char="-"/>
            </a:pPr>
            <a:r>
              <a:rPr lang="id-ID" b="1" dirty="0" smtClean="0">
                <a:solidFill>
                  <a:srgbClr val="C00000"/>
                </a:solidFill>
              </a:rPr>
              <a:t>Berkarakter</a:t>
            </a:r>
            <a:r>
              <a:rPr lang="id-ID" b="1" dirty="0" smtClean="0">
                <a:solidFill>
                  <a:srgbClr val="0070C0"/>
                </a:solidFill>
              </a:rPr>
              <a:t> </a:t>
            </a:r>
            <a:r>
              <a:rPr lang="id-ID" dirty="0" smtClean="0">
                <a:solidFill>
                  <a:srgbClr val="0070C0"/>
                </a:solidFill>
              </a:rPr>
              <a:t>kuat [bertanggung jawab, sosial, toleran, produktif, adaptif,...]</a:t>
            </a:r>
          </a:p>
          <a:p>
            <a:pPr algn="ctr"/>
            <a:r>
              <a:rPr lang="id-ID" dirty="0" smtClean="0">
                <a:solidFill>
                  <a:srgbClr val="0070C0"/>
                </a:solidFill>
              </a:rPr>
              <a:t>Disamping itu didukung dengan kemampuan </a:t>
            </a:r>
            <a:r>
              <a:rPr lang="id-ID" b="1" dirty="0" smtClean="0">
                <a:solidFill>
                  <a:srgbClr val="FF0000"/>
                </a:solidFill>
              </a:rPr>
              <a:t>memanfaatkan informasi dan berkomunikasi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57" y="6453336"/>
            <a:ext cx="5493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Partnership: Perusahaan, Asosiasi Pendidikan, Yayasan,...</a:t>
            </a:r>
            <a:endParaRPr lang="id-ID" dirty="0"/>
          </a:p>
        </p:txBody>
      </p:sp>
      <p:sp>
        <p:nvSpPr>
          <p:cNvPr id="13" name="Slide Number Placeholder 2"/>
          <p:cNvSpPr txBox="1"/>
          <p:nvPr/>
        </p:nvSpPr>
        <p:spPr>
          <a:xfrm>
            <a:off x="8651636" y="6492894"/>
            <a:ext cx="492369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/>
          <a:p>
            <a:pPr algn="r">
              <a:defRPr/>
            </a:pPr>
            <a:fld id="{B7D2FE6F-D628-400C-9D64-74A1BC767698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pPr algn="r">
                <a:defRPr/>
              </a:pPr>
              <a:t>2</a:t>
            </a:fld>
            <a:endParaRPr lang="id-ID" sz="11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9552" y="2276872"/>
            <a:ext cx="1584176" cy="352839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err="1" smtClean="0"/>
              <a:t>Kebutuhan</a:t>
            </a:r>
            <a:endParaRPr lang="en-US" sz="2000" b="1" dirty="0" smtClean="0"/>
          </a:p>
          <a:p>
            <a:pPr algn="ctr"/>
            <a:r>
              <a:rPr lang="en-US" sz="2000" b="1" dirty="0" err="1" smtClean="0"/>
              <a:t>Industri</a:t>
            </a:r>
            <a:r>
              <a:rPr lang="en-US" sz="2000" b="1" dirty="0" smtClean="0"/>
              <a:t>/ </a:t>
            </a:r>
            <a:r>
              <a:rPr lang="en-US" sz="2000" b="1" dirty="0" err="1" smtClean="0"/>
              <a:t>Pemakai</a:t>
            </a:r>
            <a:endParaRPr lang="id-ID" sz="2000" b="1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349600" y="3743104"/>
            <a:ext cx="2036088" cy="10801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</a:rPr>
              <a:t>Kompetensi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Inti</a:t>
            </a:r>
            <a:endParaRPr lang="id-ID" sz="2400" b="1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71800" y="2276872"/>
            <a:ext cx="1800200" cy="35283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/>
              <a:t>SDM yang </a:t>
            </a:r>
            <a:r>
              <a:rPr lang="en-US" sz="2000" b="1" dirty="0" err="1" smtClean="0"/>
              <a:t>Kompeten</a:t>
            </a:r>
            <a:endParaRPr lang="id-ID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2848778" y="3284984"/>
            <a:ext cx="1676048" cy="72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Pengetahuan</a:t>
            </a:r>
            <a:endParaRPr lang="id-ID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2848778" y="4149080"/>
            <a:ext cx="1676048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</a:rPr>
              <a:t>Keterampilan</a:t>
            </a:r>
            <a:endParaRPr lang="id-ID" sz="2000" b="1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48778" y="5013176"/>
            <a:ext cx="1676048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</a:rPr>
              <a:t>Sikap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92080" y="2276872"/>
            <a:ext cx="1080120" cy="3528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d-ID" sz="2800" dirty="0" smtClean="0"/>
              <a:t>Pengembangan </a:t>
            </a:r>
            <a:r>
              <a:rPr lang="id-ID" sz="2400" b="1" dirty="0" smtClean="0"/>
              <a:t>Kurikulum</a:t>
            </a:r>
            <a:r>
              <a:rPr lang="en-US" sz="2400" b="1" dirty="0" smtClean="0"/>
              <a:t> &amp; </a:t>
            </a:r>
            <a:r>
              <a:rPr lang="en-US" sz="2400" b="1" dirty="0" err="1" smtClean="0"/>
              <a:t>Penilaian</a:t>
            </a:r>
            <a:endParaRPr lang="id-ID" sz="2400" b="1" dirty="0"/>
          </a:p>
        </p:txBody>
      </p:sp>
      <p:sp>
        <p:nvSpPr>
          <p:cNvPr id="24" name="Rectangle 23"/>
          <p:cNvSpPr/>
          <p:nvPr/>
        </p:nvSpPr>
        <p:spPr>
          <a:xfrm>
            <a:off x="7020278" y="2276872"/>
            <a:ext cx="1800200" cy="35283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err="1" smtClean="0"/>
              <a:t>Kerangka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Kualifikasi</a:t>
            </a:r>
            <a:endParaRPr lang="id-ID" sz="2000" b="1" dirty="0"/>
          </a:p>
        </p:txBody>
      </p:sp>
      <p:sp>
        <p:nvSpPr>
          <p:cNvPr id="25" name="Rectangle 24"/>
          <p:cNvSpPr/>
          <p:nvPr/>
        </p:nvSpPr>
        <p:spPr>
          <a:xfrm>
            <a:off x="7097246" y="3284984"/>
            <a:ext cx="1676048" cy="7200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Sertifikat</a:t>
            </a:r>
            <a:r>
              <a:rPr lang="en-US" sz="2000" b="1" dirty="0" smtClean="0"/>
              <a:t> III</a:t>
            </a:r>
            <a:endParaRPr lang="id-ID" sz="2000" b="1" dirty="0"/>
          </a:p>
        </p:txBody>
      </p:sp>
      <p:sp>
        <p:nvSpPr>
          <p:cNvPr id="26" name="Rectangle 25"/>
          <p:cNvSpPr/>
          <p:nvPr/>
        </p:nvSpPr>
        <p:spPr>
          <a:xfrm>
            <a:off x="7097246" y="4149080"/>
            <a:ext cx="1676048" cy="72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</a:rPr>
              <a:t>Sertifikat</a:t>
            </a:r>
            <a:r>
              <a:rPr lang="en-US" sz="2000" b="1" dirty="0" smtClean="0">
                <a:solidFill>
                  <a:srgbClr val="C00000"/>
                </a:solidFill>
              </a:rPr>
              <a:t> II</a:t>
            </a:r>
            <a:endParaRPr lang="id-ID" sz="2000" b="1" dirty="0">
              <a:solidFill>
                <a:srgbClr val="C0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97246" y="5013176"/>
            <a:ext cx="1676048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tx1"/>
                </a:solidFill>
              </a:rPr>
              <a:t>  </a:t>
            </a:r>
            <a:r>
              <a:rPr lang="en-US" sz="2000" b="1" dirty="0" err="1" smtClean="0">
                <a:solidFill>
                  <a:schemeClr val="tx1"/>
                </a:solidFill>
              </a:rPr>
              <a:t>Sertifikat</a:t>
            </a:r>
            <a:r>
              <a:rPr lang="en-US" sz="2000" b="1" dirty="0" smtClean="0">
                <a:solidFill>
                  <a:schemeClr val="tx1"/>
                </a:solidFill>
              </a:rPr>
              <a:t> I</a:t>
            </a:r>
            <a:endParaRPr lang="id-ID" sz="2000" b="1" dirty="0">
              <a:solidFill>
                <a:schemeClr val="tx1"/>
              </a:solidFill>
            </a:endParaRPr>
          </a:p>
        </p:txBody>
      </p:sp>
      <p:grpSp>
        <p:nvGrpSpPr>
          <p:cNvPr id="2" name="Group 29"/>
          <p:cNvGrpSpPr/>
          <p:nvPr/>
        </p:nvGrpSpPr>
        <p:grpSpPr>
          <a:xfrm>
            <a:off x="1403650" y="5877272"/>
            <a:ext cx="6624736" cy="720080"/>
            <a:chOff x="1187624" y="5013176"/>
            <a:chExt cx="6624736" cy="720080"/>
          </a:xfrm>
          <a:solidFill>
            <a:schemeClr val="accent6">
              <a:lumMod val="75000"/>
            </a:schemeClr>
          </a:solidFill>
        </p:grpSpPr>
        <p:sp>
          <p:nvSpPr>
            <p:cNvPr id="29" name="Down Arrow 28"/>
            <p:cNvSpPr/>
            <p:nvPr/>
          </p:nvSpPr>
          <p:spPr>
            <a:xfrm>
              <a:off x="7596336" y="5013176"/>
              <a:ext cx="216024" cy="720080"/>
            </a:xfrm>
            <a:prstGeom prst="downArrow">
              <a:avLst>
                <a:gd name="adj1" fmla="val 97620"/>
                <a:gd name="adj2" fmla="val 473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Bent-Up Arrow 27"/>
            <p:cNvSpPr/>
            <p:nvPr/>
          </p:nvSpPr>
          <p:spPr>
            <a:xfrm flipH="1">
              <a:off x="1187624" y="5013176"/>
              <a:ext cx="6624736" cy="720080"/>
            </a:xfrm>
            <a:prstGeom prst="bent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1" name="Right Arrow 30"/>
          <p:cNvSpPr/>
          <p:nvPr/>
        </p:nvSpPr>
        <p:spPr>
          <a:xfrm>
            <a:off x="4716016" y="3212976"/>
            <a:ext cx="504056" cy="172819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ight Arrow 31"/>
          <p:cNvSpPr/>
          <p:nvPr/>
        </p:nvSpPr>
        <p:spPr>
          <a:xfrm>
            <a:off x="6444208" y="3212976"/>
            <a:ext cx="504056" cy="172819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Down Arrow 32"/>
          <p:cNvSpPr/>
          <p:nvPr/>
        </p:nvSpPr>
        <p:spPr>
          <a:xfrm>
            <a:off x="5292080" y="1916832"/>
            <a:ext cx="1080120" cy="28803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 33"/>
          <p:cNvSpPr/>
          <p:nvPr/>
        </p:nvSpPr>
        <p:spPr>
          <a:xfrm>
            <a:off x="4427984" y="1196752"/>
            <a:ext cx="2808312" cy="64807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/>
              <a:t>Pedagogi, Psikologi</a:t>
            </a:r>
            <a:endParaRPr lang="id-ID" sz="2400" dirty="0"/>
          </a:p>
        </p:txBody>
      </p:sp>
      <p:sp>
        <p:nvSpPr>
          <p:cNvPr id="35" name="Title 6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id-ID" sz="3200" b="1" dirty="0" smtClean="0">
                <a:solidFill>
                  <a:srgbClr val="4BACC6">
                    <a:lumMod val="75000"/>
                  </a:srgbClr>
                </a:solidFill>
              </a:rPr>
              <a:t>Kurikulum</a:t>
            </a:r>
            <a:r>
              <a:rPr lang="en-US" sz="3200" b="1" dirty="0" smtClean="0">
                <a:solidFill>
                  <a:srgbClr val="4BACC6">
                    <a:lumMod val="75000"/>
                  </a:srgbClr>
                </a:solidFill>
              </a:rPr>
              <a:t> </a:t>
            </a:r>
            <a:r>
              <a:rPr lang="en-US" sz="3200" b="1" dirty="0" err="1" smtClean="0">
                <a:solidFill>
                  <a:srgbClr val="4BACC6">
                    <a:lumMod val="75000"/>
                  </a:srgbClr>
                </a:solidFill>
              </a:rPr>
              <a:t>dan</a:t>
            </a:r>
            <a:r>
              <a:rPr lang="en-US" sz="3200" b="1" dirty="0" smtClean="0">
                <a:solidFill>
                  <a:srgbClr val="4BACC6">
                    <a:lumMod val="75000"/>
                  </a:srgbClr>
                </a:solidFill>
              </a:rPr>
              <a:t> </a:t>
            </a:r>
            <a:r>
              <a:rPr lang="en-US" sz="3200" b="1" dirty="0" err="1" smtClean="0">
                <a:solidFill>
                  <a:srgbClr val="4BACC6">
                    <a:lumMod val="75000"/>
                  </a:srgbClr>
                </a:solidFill>
              </a:rPr>
              <a:t>Penilaian</a:t>
            </a:r>
            <a:r>
              <a:rPr lang="en-US" sz="3200" b="1" dirty="0" smtClean="0">
                <a:solidFill>
                  <a:srgbClr val="4BACC6">
                    <a:lumMod val="75000"/>
                  </a:srgbClr>
                </a:solidFill>
              </a:rPr>
              <a:t> </a:t>
            </a:r>
            <a:r>
              <a:rPr lang="en-US" sz="3200" b="1" dirty="0" err="1" smtClean="0">
                <a:solidFill>
                  <a:srgbClr val="4BACC6">
                    <a:lumMod val="75000"/>
                  </a:srgbClr>
                </a:solidFill>
              </a:rPr>
              <a:t>Berbasis</a:t>
            </a:r>
            <a:r>
              <a:rPr lang="en-US" sz="3200" b="1" dirty="0" smtClean="0">
                <a:solidFill>
                  <a:srgbClr val="4BACC6">
                    <a:lumMod val="75000"/>
                  </a:srgbClr>
                </a:solidFill>
              </a:rPr>
              <a:t> </a:t>
            </a:r>
            <a:r>
              <a:rPr lang="en-US" sz="3200" b="1" dirty="0" err="1" smtClean="0">
                <a:solidFill>
                  <a:srgbClr val="4BACC6">
                    <a:lumMod val="75000"/>
                  </a:srgbClr>
                </a:solidFill>
              </a:rPr>
              <a:t>Kompetensi</a:t>
            </a:r>
            <a:endParaRPr lang="id-ID" sz="3200" b="1" dirty="0" smtClean="0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0" y="762000"/>
            <a:ext cx="9144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Bent-Up Arrow 38"/>
          <p:cNvSpPr/>
          <p:nvPr/>
        </p:nvSpPr>
        <p:spPr>
          <a:xfrm rot="5400000" flipH="1">
            <a:off x="2519772" y="296655"/>
            <a:ext cx="864096" cy="2952328"/>
          </a:xfrm>
          <a:prstGeom prst="bentUpArrow">
            <a:avLst>
              <a:gd name="adj1" fmla="val 21549"/>
              <a:gd name="adj2" fmla="val 18828"/>
              <a:gd name="adj3" fmla="val 2017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ight Arrow 39"/>
          <p:cNvSpPr/>
          <p:nvPr/>
        </p:nvSpPr>
        <p:spPr>
          <a:xfrm>
            <a:off x="2195738" y="3212976"/>
            <a:ext cx="504056" cy="172819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Slide Number Placeholder 2"/>
          <p:cNvSpPr txBox="1"/>
          <p:nvPr/>
        </p:nvSpPr>
        <p:spPr>
          <a:xfrm>
            <a:off x="8651636" y="6492894"/>
            <a:ext cx="492369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/>
          <a:p>
            <a:pPr algn="r">
              <a:defRPr/>
            </a:pPr>
            <a:fld id="{B7D2FE6F-D628-400C-9D64-74A1BC767698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pPr algn="r">
                <a:defRPr/>
              </a:pPr>
              <a:t>3</a:t>
            </a:fld>
            <a:endParaRPr lang="id-ID" sz="11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27463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id-ID" sz="2000" b="1" smtClean="0"/>
              <a:t>Jabaran Struktur Kurikulum SMK 2013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id-ID"/>
              <a:t>17/04/2013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d-ID"/>
              <a:t>REVISI 08</a:t>
            </a:r>
          </a:p>
        </p:txBody>
      </p:sp>
      <p:sp>
        <p:nvSpPr>
          <p:cNvPr id="3686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212A11-A17E-4D40-A5B0-F8D56EA94ADE}" type="slidenum">
              <a:rPr lang="id-ID"/>
              <a:pPr/>
              <a:t>4</a:t>
            </a:fld>
            <a:endParaRPr lang="id-ID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42243" y="771526"/>
          <a:ext cx="7744558" cy="6113515"/>
        </p:xfrm>
        <a:graphic>
          <a:graphicData uri="http://schemas.openxmlformats.org/drawingml/2006/table">
            <a:tbl>
              <a:tblPr/>
              <a:tblGrid>
                <a:gridCol w="435917"/>
                <a:gridCol w="5376270"/>
                <a:gridCol w="329873"/>
                <a:gridCol w="324946"/>
                <a:gridCol w="324946"/>
                <a:gridCol w="324946"/>
                <a:gridCol w="324946"/>
                <a:gridCol w="302714"/>
              </a:tblGrid>
              <a:tr h="210310"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400" b="1" dirty="0">
                          <a:latin typeface="Tahoma"/>
                          <a:ea typeface="Calibri"/>
                          <a:cs typeface="Times New Roman"/>
                        </a:rPr>
                        <a:t>MATA PELAJARAN</a:t>
                      </a:r>
                      <a:endParaRPr lang="id-ID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KELAS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182332"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X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XI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XII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175258"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39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Kelompok A (Wajib)</a:t>
                      </a: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8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dirty="0"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Pendidikan Agama dan Budi Pekerti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Pendidikan Pancasila dan Kewarganegaraan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Bahasa Indonesia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Matematika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5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Sejarah Indonesia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6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Bahasa Inggris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Kelompok B (Wajib)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Seni Budaya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Prakarya dan Kewirausahaan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Pendidikan Jasmani, Olah Raga &amp; Kesehatan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3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3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Kelompok C (</a:t>
                      </a:r>
                      <a:r>
                        <a:rPr lang="id-ID" sz="1200" b="1" dirty="0" smtClean="0">
                          <a:latin typeface="Tahoma"/>
                          <a:ea typeface="Calibri"/>
                          <a:cs typeface="Times New Roman"/>
                        </a:rPr>
                        <a:t>Peminatan Kejuruan)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>
                          <a:latin typeface="Tahoma"/>
                          <a:ea typeface="Calibri"/>
                          <a:cs typeface="Times New Roman"/>
                        </a:rPr>
                        <a:t>C.1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100" b="1" dirty="0">
                          <a:latin typeface="Tahoma"/>
                          <a:ea typeface="Calibri"/>
                          <a:cs typeface="Times New Roman"/>
                        </a:rPr>
                        <a:t>Dasar </a:t>
                      </a:r>
                      <a:r>
                        <a:rPr lang="en-US" sz="1100" b="1" dirty="0" err="1">
                          <a:latin typeface="Tahoma"/>
                          <a:ea typeface="Calibri"/>
                          <a:cs typeface="Times New Roman"/>
                        </a:rPr>
                        <a:t>Bidang</a:t>
                      </a:r>
                      <a:r>
                        <a:rPr lang="en-US" sz="1100" b="1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d-ID" sz="1100" b="1" smtClean="0">
                          <a:latin typeface="Tahoma"/>
                          <a:ea typeface="Calibri"/>
                          <a:cs typeface="Times New Roman"/>
                        </a:rPr>
                        <a:t>Ke</a:t>
                      </a:r>
                      <a:r>
                        <a:rPr lang="en-US" sz="1100" b="1" dirty="0" err="1" smtClean="0">
                          <a:latin typeface="Tahoma"/>
                          <a:ea typeface="Calibri"/>
                          <a:cs typeface="Times New Roman"/>
                        </a:rPr>
                        <a:t>ahlian</a:t>
                      </a:r>
                      <a:r>
                        <a:rPr lang="en-US" sz="1100" b="1" dirty="0" smtClean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dirty="0">
                          <a:latin typeface="Tahoma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100" b="1" dirty="0" err="1" smtClean="0">
                          <a:latin typeface="Tahoma"/>
                          <a:ea typeface="Calibri"/>
                          <a:cs typeface="Times New Roman"/>
                        </a:rPr>
                        <a:t>Wajib</a:t>
                      </a:r>
                      <a:r>
                        <a:rPr lang="id-ID" sz="1100" b="1" dirty="0" smtClean="0">
                          <a:latin typeface="Tahoma"/>
                          <a:ea typeface="Calibri"/>
                          <a:cs typeface="Times New Roman"/>
                        </a:rPr>
                        <a:t> Bidang Keahlian Teknologi &amp; Rekayasa</a:t>
                      </a:r>
                      <a:r>
                        <a:rPr lang="en-US" sz="1100" b="1" dirty="0" smtClean="0">
                          <a:latin typeface="Tahoma"/>
                          <a:ea typeface="Calibri"/>
                          <a:cs typeface="Times New Roman"/>
                        </a:rPr>
                        <a:t>)</a:t>
                      </a:r>
                      <a:endParaRPr lang="id-ID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1.Fisika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2.Kimia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3.Gambar </a:t>
                      </a: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Teknik</a:t>
                      </a:r>
                      <a:r>
                        <a:rPr lang="en-US" sz="1200" dirty="0">
                          <a:latin typeface="Tahoma"/>
                          <a:ea typeface="Calibri"/>
                          <a:cs typeface="Times New Roman"/>
                        </a:rPr>
                        <a:t> ( </a:t>
                      </a:r>
                      <a:r>
                        <a:rPr lang="en-US" sz="1200" i="1" dirty="0">
                          <a:latin typeface="Tahoma"/>
                          <a:ea typeface="Calibri"/>
                          <a:cs typeface="Times New Roman"/>
                        </a:rPr>
                        <a:t>engineering design</a:t>
                      </a:r>
                      <a:r>
                        <a:rPr lang="en-US" sz="1200" dirty="0">
                          <a:latin typeface="Tahoma"/>
                          <a:ea typeface="Calibri"/>
                          <a:cs typeface="Times New Roman"/>
                        </a:rPr>
                        <a:t>)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latin typeface="Tahoma"/>
                          <a:ea typeface="Calibri"/>
                          <a:cs typeface="Times New Roman"/>
                        </a:rPr>
                        <a:t>2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 dirty="0">
                          <a:latin typeface="Tahoma"/>
                          <a:ea typeface="Calibri"/>
                          <a:cs typeface="Times New Roman"/>
                        </a:rPr>
                        <a:t>C.2</a:t>
                      </a:r>
                      <a:endParaRPr lang="id-ID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Dasar </a:t>
                      </a:r>
                      <a:r>
                        <a:rPr lang="en-US" sz="1200" b="1" dirty="0" smtClean="0">
                          <a:latin typeface="Tahoma"/>
                          <a:ea typeface="Calibri"/>
                          <a:cs typeface="Times New Roman"/>
                        </a:rPr>
                        <a:t>Program</a:t>
                      </a:r>
                      <a:r>
                        <a:rPr lang="id-ID" sz="1200" b="1" dirty="0" smtClean="0">
                          <a:latin typeface="Tahoma"/>
                          <a:ea typeface="Calibri"/>
                          <a:cs typeface="Times New Roman"/>
                        </a:rPr>
                        <a:t> K</a:t>
                      </a:r>
                      <a:r>
                        <a:rPr lang="en-US" sz="1200" b="1" dirty="0" err="1" smtClean="0">
                          <a:latin typeface="Tahoma"/>
                          <a:ea typeface="Calibri"/>
                          <a:cs typeface="Times New Roman"/>
                        </a:rPr>
                        <a:t>eahlian</a:t>
                      </a:r>
                      <a:r>
                        <a:rPr lang="id-ID" sz="1200" b="1" dirty="0" smtClean="0">
                          <a:latin typeface="Tahoma"/>
                          <a:ea typeface="Calibri"/>
                          <a:cs typeface="Times New Roman"/>
                        </a:rPr>
                        <a:t> ( Wajib Program </a:t>
                      </a:r>
                      <a:r>
                        <a:rPr lang="en-US" sz="1200" b="1" dirty="0" err="1" smtClean="0">
                          <a:latin typeface="Tahoma"/>
                          <a:ea typeface="Calibri"/>
                          <a:cs typeface="Times New Roman"/>
                        </a:rPr>
                        <a:t>Studi</a:t>
                      </a:r>
                      <a:r>
                        <a:rPr lang="en-US" sz="1200" b="1" dirty="0" smtClean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d-ID" sz="1200" b="1" dirty="0" smtClean="0">
                          <a:latin typeface="Tahoma"/>
                          <a:ea typeface="Calibri"/>
                          <a:cs typeface="Times New Roman"/>
                        </a:rPr>
                        <a:t>Keahlian otomotif)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0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None/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1.Teknologi </a:t>
                      </a: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Dasar Otomotif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7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7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None/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2.Pekerjaan </a:t>
                      </a: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Dasar Teknik Otomotif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7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7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None/>
                      </a:pPr>
                      <a:r>
                        <a:rPr lang="id-ID" sz="1200" dirty="0" smtClean="0">
                          <a:latin typeface="Tahoma"/>
                          <a:ea typeface="Calibri"/>
                          <a:cs typeface="Times New Roman"/>
                        </a:rPr>
                        <a:t>3.Teknik </a:t>
                      </a: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Listrik Dasar Otomotif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b="1">
                          <a:latin typeface="Tahoma"/>
                          <a:ea typeface="Calibri"/>
                          <a:cs typeface="Times New Roman"/>
                        </a:rPr>
                        <a:t>C.3</a:t>
                      </a:r>
                      <a:endParaRPr lang="id-ID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 smtClean="0">
                          <a:latin typeface="Tahoma"/>
                          <a:ea typeface="Calibri"/>
                          <a:cs typeface="Times New Roman"/>
                        </a:rPr>
                        <a:t>Program</a:t>
                      </a:r>
                      <a:r>
                        <a:rPr lang="en-US" sz="1200" b="1" baseline="0" dirty="0" smtClean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 smtClean="0">
                          <a:latin typeface="Tahoma"/>
                          <a:ea typeface="Calibri"/>
                          <a:cs typeface="Times New Roman"/>
                        </a:rPr>
                        <a:t>Keahlian</a:t>
                      </a:r>
                      <a:r>
                        <a:rPr lang="en-US" sz="1200" b="1" baseline="0" dirty="0" smtClean="0">
                          <a:latin typeface="Tahom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d-ID" sz="1200" b="1" dirty="0" smtClean="0">
                          <a:latin typeface="Tahoma"/>
                          <a:ea typeface="Calibri"/>
                          <a:cs typeface="Times New Roman"/>
                        </a:rPr>
                        <a:t> (Pilihan Paket</a:t>
                      </a:r>
                      <a:r>
                        <a:rPr lang="id-ID" sz="1200" b="1" baseline="0" dirty="0" smtClean="0">
                          <a:latin typeface="Tahoma"/>
                          <a:ea typeface="Calibri"/>
                          <a:cs typeface="Times New Roman"/>
                        </a:rPr>
                        <a:t> Keahlian pada Prodi Otomotif)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200" dirty="0"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Paket Keahlian 1 : Teknik Kendaraan Ringan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31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Paket Keahlian 2 : Teknik Sepeda Motor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4137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Paket Keahlian 3 : Teknik Perbaikan Bodi Otomotif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31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Paket Keahlian 4 : Teknik Alat Berat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-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smtClean="0">
                          <a:latin typeface="Tahoma"/>
                          <a:ea typeface="Calibri"/>
                          <a:cs typeface="Times New Roman"/>
                        </a:rPr>
                        <a:t>18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dirty="0">
                          <a:latin typeface="Tahoma"/>
                          <a:ea typeface="Calibri"/>
                          <a:cs typeface="Times New Roman"/>
                        </a:rPr>
                        <a:t>24</a:t>
                      </a:r>
                      <a:endParaRPr lang="id-ID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31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TOTAL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200" b="1" dirty="0">
                          <a:latin typeface="Tahoma"/>
                          <a:ea typeface="Calibri"/>
                          <a:cs typeface="Times New Roman"/>
                        </a:rPr>
                        <a:t>48</a:t>
                      </a:r>
                      <a:endParaRPr lang="id-ID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198" marR="4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121" name="Rectangle 1"/>
          <p:cNvSpPr>
            <a:spLocks noChangeArrowheads="1"/>
          </p:cNvSpPr>
          <p:nvPr/>
        </p:nvSpPr>
        <p:spPr bwMode="auto">
          <a:xfrm>
            <a:off x="0" y="188913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37122" name="Rectangle 2"/>
          <p:cNvSpPr>
            <a:spLocks noChangeArrowheads="1"/>
          </p:cNvSpPr>
          <p:nvPr/>
        </p:nvSpPr>
        <p:spPr bwMode="auto">
          <a:xfrm>
            <a:off x="877766" y="333831"/>
            <a:ext cx="509787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id-ID" sz="1100" b="1">
                <a:latin typeface="Tahoma" pitchFamily="34" charset="0"/>
                <a:ea typeface="Calibri" pitchFamily="34" charset="0"/>
                <a:cs typeface="Tahoma" pitchFamily="34" charset="0"/>
              </a:rPr>
              <a:t>BIDANG STUDI KEAHLIAN	:  TEKNOLOGI DAN REKAYASA</a:t>
            </a:r>
          </a:p>
          <a:p>
            <a:r>
              <a:rPr lang="id-ID" sz="1100" b="1">
                <a:latin typeface="Tahoma" pitchFamily="34" charset="0"/>
                <a:ea typeface="Calibri" pitchFamily="34" charset="0"/>
                <a:cs typeface="Tahoma" pitchFamily="34" charset="0"/>
              </a:rPr>
              <a:t>PROGRAM STUDI KEAHLIAN	:  TEKNIK OTOMOTIF</a:t>
            </a:r>
            <a:r>
              <a:rPr lang="id-ID" sz="700" b="1">
                <a:ea typeface="Calibri" pitchFamily="34" charset="0"/>
              </a:rPr>
              <a:t> </a:t>
            </a:r>
            <a:endParaRPr lang="id-ID" b="1">
              <a:ea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2800" b="1" dirty="0" err="1" smtClean="0"/>
              <a:t>Perbandingan</a:t>
            </a:r>
            <a:r>
              <a:rPr lang="en-US" sz="2800" b="1" dirty="0" smtClean="0"/>
              <a:t> UKK </a:t>
            </a:r>
            <a:r>
              <a:rPr lang="en-US" sz="2800" b="1" dirty="0" err="1" smtClean="0"/>
              <a:t>Kurikulum</a:t>
            </a:r>
            <a:r>
              <a:rPr lang="en-US" sz="2800" b="1" dirty="0" smtClean="0"/>
              <a:t> 2006 </a:t>
            </a:r>
            <a:r>
              <a:rPr lang="en-US" sz="2800" b="1" dirty="0" err="1" smtClean="0"/>
              <a:t>dan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Kurikulum</a:t>
            </a:r>
            <a:r>
              <a:rPr lang="en-US" sz="2800" b="1" dirty="0" smtClean="0"/>
              <a:t> 2013</a:t>
            </a:r>
            <a:endParaRPr lang="en-US" sz="28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762000"/>
          <a:ext cx="86106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2971800"/>
                <a:gridCol w="4191000"/>
              </a:tblGrid>
              <a:tr h="37084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UKK </a:t>
                      </a:r>
                      <a:r>
                        <a:rPr lang="en-US" sz="2200" dirty="0" err="1" smtClean="0"/>
                        <a:t>Kurikulum</a:t>
                      </a:r>
                      <a:r>
                        <a:rPr lang="en-US" sz="2200" dirty="0" smtClean="0"/>
                        <a:t> 2006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UKK </a:t>
                      </a:r>
                      <a:r>
                        <a:rPr lang="en-US" sz="2200" dirty="0" err="1" smtClean="0"/>
                        <a:t>Kurikulum</a:t>
                      </a:r>
                      <a:r>
                        <a:rPr lang="en-US" sz="2200" dirty="0" smtClean="0"/>
                        <a:t> 2013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Tujuan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Dalam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Rangka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Ujian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Nasional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Dalam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Rangka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Kerangka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dirty="0" err="1" smtClean="0"/>
                        <a:t>Kualifikasi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Nasional</a:t>
                      </a:r>
                      <a:r>
                        <a:rPr lang="en-US" sz="2200" dirty="0" smtClean="0"/>
                        <a:t> Indonesia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Materi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SK</a:t>
                      </a:r>
                      <a:r>
                        <a:rPr lang="en-US" sz="2200" baseline="0" dirty="0" smtClean="0"/>
                        <a:t> &amp; KD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aseline="0" dirty="0" smtClean="0"/>
                        <a:t>Mata </a:t>
                      </a:r>
                      <a:r>
                        <a:rPr lang="en-US" sz="2200" baseline="0" dirty="0" err="1" smtClean="0"/>
                        <a:t>Pelajaran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Bentuk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Ujian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Teori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Kejuruan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dan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Praktik</a:t>
                      </a:r>
                      <a:r>
                        <a:rPr lang="en-US" sz="2200" dirty="0" smtClean="0"/>
                        <a:t> </a:t>
                      </a:r>
                      <a:r>
                        <a:rPr lang="en-US" sz="2200" dirty="0" err="1" smtClean="0"/>
                        <a:t>Kejuruan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disusun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terpusat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US" sz="2200" dirty="0" err="1" smtClean="0"/>
                        <a:t>S</a:t>
                      </a:r>
                      <a:r>
                        <a:rPr lang="en-US" sz="2200" baseline="0" dirty="0" err="1" smtClean="0"/>
                        <a:t>oal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Kompetensi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Dasar</a:t>
                      </a:r>
                      <a:r>
                        <a:rPr lang="en-US" sz="2200" baseline="0" dirty="0" smtClean="0"/>
                        <a:t> (C1 </a:t>
                      </a:r>
                      <a:r>
                        <a:rPr lang="en-US" sz="2200" baseline="0" dirty="0" err="1" smtClean="0"/>
                        <a:t>dan</a:t>
                      </a:r>
                      <a:r>
                        <a:rPr lang="en-US" sz="2200" baseline="0" dirty="0" smtClean="0"/>
                        <a:t> C2) </a:t>
                      </a:r>
                      <a:r>
                        <a:rPr lang="en-US" sz="2200" baseline="0" dirty="0" err="1" smtClean="0"/>
                        <a:t>disusun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terpusat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dalam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bentuk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soal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Teori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Kejuruan</a:t>
                      </a:r>
                      <a:endParaRPr lang="en-US" sz="2200" baseline="0" dirty="0" smtClean="0"/>
                    </a:p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US" sz="2200" baseline="0" dirty="0" err="1" smtClean="0"/>
                        <a:t>Soal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Peminatan</a:t>
                      </a:r>
                      <a:r>
                        <a:rPr lang="en-US" sz="2200" baseline="0" dirty="0" smtClean="0"/>
                        <a:t> (C3) </a:t>
                      </a:r>
                      <a:r>
                        <a:rPr lang="en-US" sz="2200" baseline="0" dirty="0" err="1" smtClean="0"/>
                        <a:t>disusun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bersama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Institusi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Pasangan</a:t>
                      </a:r>
                      <a:r>
                        <a:rPr lang="en-US" sz="2200" baseline="0" dirty="0" smtClean="0"/>
                        <a:t> /LSP </a:t>
                      </a:r>
                      <a:r>
                        <a:rPr lang="en-US" sz="2200" baseline="0" dirty="0" err="1" smtClean="0"/>
                        <a:t>dalam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bentuk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soal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Praktik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Kejuruan</a:t>
                      </a:r>
                      <a:endParaRPr lang="en-US" sz="22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Institusi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Pasangan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Dunia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usaha</a:t>
                      </a:r>
                      <a:r>
                        <a:rPr lang="en-US" sz="2200" baseline="0" dirty="0" smtClean="0"/>
                        <a:t>/</a:t>
                      </a:r>
                      <a:r>
                        <a:rPr lang="en-US" sz="2200" baseline="0" dirty="0" err="1" smtClean="0"/>
                        <a:t>dunia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industri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LSP First Party – BNSP</a:t>
                      </a:r>
                    </a:p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US" sz="2200" baseline="0" dirty="0" err="1" smtClean="0"/>
                        <a:t>Industri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Khusus</a:t>
                      </a:r>
                      <a:endParaRPr lang="en-US" sz="2200" baseline="0" dirty="0" smtClean="0"/>
                    </a:p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US" sz="2200" baseline="0" dirty="0" err="1" smtClean="0"/>
                        <a:t>Institusi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Internasional</a:t>
                      </a:r>
                      <a:endParaRPr lang="en-US" sz="22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Sertifikat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Sertifikat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Kompetensi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aseline="0" dirty="0" err="1" smtClean="0"/>
                        <a:t>Sertfikat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en-US" sz="2200" baseline="0" dirty="0" err="1" smtClean="0"/>
                        <a:t>Profesi</a:t>
                      </a:r>
                      <a:endParaRPr lang="en-US" sz="22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Text Box 2"/>
          <p:cNvSpPr txBox="1">
            <a:spLocks noChangeArrowheads="1"/>
          </p:cNvSpPr>
          <p:nvPr/>
        </p:nvSpPr>
        <p:spPr bwMode="auto">
          <a:xfrm>
            <a:off x="0" y="404664"/>
            <a:ext cx="8723312" cy="648072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>
                  <a:alpha val="70000"/>
                </a:srgbClr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">
              <a:rot lat="30000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SMK PELAKSANA </a:t>
            </a:r>
            <a:r>
              <a:rPr 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SERTIFIKASI </a:t>
            </a:r>
            <a:r>
              <a:rPr 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FIRST PARTY</a:t>
            </a:r>
            <a:endParaRPr lang="en-US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06531" name="Rectangle 3"/>
          <p:cNvSpPr>
            <a:spLocks noChangeArrowheads="1"/>
          </p:cNvSpPr>
          <p:nvPr/>
        </p:nvSpPr>
        <p:spPr bwMode="auto">
          <a:xfrm>
            <a:off x="377825" y="2984500"/>
            <a:ext cx="1855788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SMK </a:t>
            </a: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Umum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32" name="Rectangle 4"/>
          <p:cNvSpPr>
            <a:spLocks noChangeArrowheads="1"/>
          </p:cNvSpPr>
          <p:nvPr/>
        </p:nvSpPr>
        <p:spPr bwMode="auto">
          <a:xfrm>
            <a:off x="430213" y="4179888"/>
            <a:ext cx="1855787" cy="365125"/>
          </a:xfrm>
          <a:prstGeom prst="rect">
            <a:avLst/>
          </a:prstGeom>
          <a:solidFill>
            <a:srgbClr val="FF3300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SMK TUK/LSP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33" name="Line 5"/>
          <p:cNvSpPr>
            <a:spLocks noChangeShapeType="1"/>
          </p:cNvSpPr>
          <p:nvPr/>
        </p:nvSpPr>
        <p:spPr bwMode="auto">
          <a:xfrm>
            <a:off x="4038600" y="2514600"/>
            <a:ext cx="25400" cy="39497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06534" name="Rectangle 6"/>
          <p:cNvSpPr>
            <a:spLocks noChangeArrowheads="1"/>
          </p:cNvSpPr>
          <p:nvPr/>
        </p:nvSpPr>
        <p:spPr bwMode="auto">
          <a:xfrm>
            <a:off x="2500313" y="2986088"/>
            <a:ext cx="1462087" cy="6397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35" name="Line 7"/>
          <p:cNvSpPr>
            <a:spLocks noChangeShapeType="1"/>
          </p:cNvSpPr>
          <p:nvPr/>
        </p:nvSpPr>
        <p:spPr bwMode="auto">
          <a:xfrm flipH="1">
            <a:off x="7291388" y="2503488"/>
            <a:ext cx="0" cy="38989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06536" name="Line 8"/>
          <p:cNvSpPr>
            <a:spLocks noChangeShapeType="1"/>
          </p:cNvSpPr>
          <p:nvPr/>
        </p:nvSpPr>
        <p:spPr bwMode="auto">
          <a:xfrm flipH="1">
            <a:off x="5641975" y="2492375"/>
            <a:ext cx="25400" cy="39497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06537" name="Rectangle 9"/>
          <p:cNvSpPr>
            <a:spLocks noChangeArrowheads="1"/>
          </p:cNvSpPr>
          <p:nvPr/>
        </p:nvSpPr>
        <p:spPr bwMode="auto">
          <a:xfrm>
            <a:off x="4140200" y="2987675"/>
            <a:ext cx="1462088" cy="639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38" name="Rectangle 10" descr="Wide upward diagonal"/>
          <p:cNvSpPr>
            <a:spLocks noChangeArrowheads="1"/>
          </p:cNvSpPr>
          <p:nvPr/>
        </p:nvSpPr>
        <p:spPr bwMode="auto">
          <a:xfrm>
            <a:off x="5753100" y="2987675"/>
            <a:ext cx="1462088" cy="639763"/>
          </a:xfrm>
          <a:prstGeom prst="rect">
            <a:avLst/>
          </a:prstGeom>
          <a:pattFill prst="wdUpDiag">
            <a:fgClr>
              <a:schemeClr val="accent1"/>
            </a:fgClr>
            <a:bgClr>
              <a:srgbClr val="FFFFFF"/>
            </a:bgClr>
          </a:pattFill>
          <a:ln w="19050" cmpd="sng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endParaRPr lang="en-US" sz="2000" b="1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39" name="Rectangle 11"/>
          <p:cNvSpPr>
            <a:spLocks noChangeArrowheads="1"/>
          </p:cNvSpPr>
          <p:nvPr/>
        </p:nvSpPr>
        <p:spPr bwMode="auto">
          <a:xfrm>
            <a:off x="7367588" y="2976563"/>
            <a:ext cx="1462087" cy="6397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Instruktur</a:t>
            </a:r>
          </a:p>
        </p:txBody>
      </p:sp>
      <p:sp>
        <p:nvSpPr>
          <p:cNvPr id="406540" name="Rectangle 12"/>
          <p:cNvSpPr>
            <a:spLocks noChangeArrowheads="1"/>
          </p:cNvSpPr>
          <p:nvPr/>
        </p:nvSpPr>
        <p:spPr bwMode="auto">
          <a:xfrm>
            <a:off x="2503488" y="3751263"/>
            <a:ext cx="6337300" cy="336550"/>
          </a:xfrm>
          <a:prstGeom prst="rect">
            <a:avLst/>
          </a:prstGeom>
          <a:solidFill>
            <a:srgbClr val="C0C0C0"/>
          </a:solidFill>
          <a:ln w="28575" cmpd="sng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“</a:t>
            </a:r>
            <a:r>
              <a:rPr lang="en-US" sz="2000" b="1" i="1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Proses</a:t>
            </a:r>
            <a:r>
              <a:rPr lang="en-US" sz="2000" b="1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Handover </a:t>
            </a:r>
            <a:r>
              <a:rPr lang="en-US" sz="2000" b="1" i="1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dari</a:t>
            </a:r>
            <a:r>
              <a:rPr lang="en-US" sz="2000" b="1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i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SMK </a:t>
            </a:r>
            <a:r>
              <a:rPr lang="en-US" sz="2000" b="1" i="1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Umum</a:t>
            </a:r>
            <a:r>
              <a:rPr lang="en-US" sz="2000" b="1" i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ke</a:t>
            </a:r>
            <a:r>
              <a:rPr lang="en-US" sz="2000" b="1" i="1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TUK”</a:t>
            </a:r>
            <a:endParaRPr lang="en-US" sz="2000" b="1" i="1" dirty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41" name="Rectangle 13"/>
          <p:cNvSpPr>
            <a:spLocks noChangeArrowheads="1"/>
          </p:cNvSpPr>
          <p:nvPr/>
        </p:nvSpPr>
        <p:spPr bwMode="auto">
          <a:xfrm>
            <a:off x="2514600" y="4181475"/>
            <a:ext cx="1462088" cy="365125"/>
          </a:xfrm>
          <a:prstGeom prst="rect">
            <a:avLst/>
          </a:prstGeom>
          <a:solidFill>
            <a:srgbClr val="FF3300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42" name="Rectangle 14"/>
          <p:cNvSpPr>
            <a:spLocks noChangeArrowheads="1"/>
          </p:cNvSpPr>
          <p:nvPr/>
        </p:nvSpPr>
        <p:spPr bwMode="auto">
          <a:xfrm>
            <a:off x="4141788" y="4183063"/>
            <a:ext cx="1462087" cy="365125"/>
          </a:xfrm>
          <a:prstGeom prst="rect">
            <a:avLst/>
          </a:prstGeom>
          <a:solidFill>
            <a:srgbClr val="FF3300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43" name="Rectangle 15"/>
          <p:cNvSpPr>
            <a:spLocks noChangeArrowheads="1"/>
          </p:cNvSpPr>
          <p:nvPr/>
        </p:nvSpPr>
        <p:spPr bwMode="auto">
          <a:xfrm>
            <a:off x="7370763" y="4160838"/>
            <a:ext cx="1462087" cy="365125"/>
          </a:xfrm>
          <a:prstGeom prst="rect">
            <a:avLst/>
          </a:prstGeom>
          <a:solidFill>
            <a:srgbClr val="FF3300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44" name="Rectangle 16" descr="Wide upward diagonal"/>
          <p:cNvSpPr>
            <a:spLocks noChangeArrowheads="1"/>
          </p:cNvSpPr>
          <p:nvPr/>
        </p:nvSpPr>
        <p:spPr bwMode="auto">
          <a:xfrm>
            <a:off x="5767388" y="4183063"/>
            <a:ext cx="1462087" cy="365125"/>
          </a:xfrm>
          <a:prstGeom prst="rect">
            <a:avLst/>
          </a:prstGeom>
          <a:pattFill prst="wdUpDiag">
            <a:fgClr>
              <a:srgbClr val="FF3300"/>
            </a:fgClr>
            <a:bgClr>
              <a:srgbClr val="FFFFFF"/>
            </a:bgClr>
          </a:pattFill>
          <a:ln w="1905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endParaRPr lang="en-US" sz="2000" b="1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45" name="Line 17"/>
          <p:cNvSpPr>
            <a:spLocks noChangeShapeType="1"/>
          </p:cNvSpPr>
          <p:nvPr/>
        </p:nvSpPr>
        <p:spPr bwMode="auto">
          <a:xfrm rot="16200000" flipH="1">
            <a:off x="2785269" y="3926682"/>
            <a:ext cx="496887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06546" name="Line 18"/>
          <p:cNvSpPr>
            <a:spLocks noChangeShapeType="1"/>
          </p:cNvSpPr>
          <p:nvPr/>
        </p:nvSpPr>
        <p:spPr bwMode="auto">
          <a:xfrm rot="16200000" flipH="1">
            <a:off x="8120856" y="3915569"/>
            <a:ext cx="496888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arrow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406547" name="AutoShape 19"/>
          <p:cNvSpPr>
            <a:spLocks noChangeArrowheads="1"/>
          </p:cNvSpPr>
          <p:nvPr/>
        </p:nvSpPr>
        <p:spPr bwMode="auto">
          <a:xfrm>
            <a:off x="2514600" y="2527300"/>
            <a:ext cx="1462088" cy="365125"/>
          </a:xfrm>
          <a:prstGeom prst="homePlate">
            <a:avLst>
              <a:gd name="adj" fmla="val 100109"/>
            </a:avLst>
          </a:prstGeom>
          <a:solidFill>
            <a:srgbClr val="CCCC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6548" name="Rectangle 20"/>
          <p:cNvSpPr>
            <a:spLocks noChangeArrowheads="1"/>
          </p:cNvSpPr>
          <p:nvPr/>
        </p:nvSpPr>
        <p:spPr bwMode="auto">
          <a:xfrm>
            <a:off x="2562225" y="2476500"/>
            <a:ext cx="1119188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Training</a:t>
            </a:r>
          </a:p>
        </p:txBody>
      </p:sp>
      <p:sp>
        <p:nvSpPr>
          <p:cNvPr id="406549" name="AutoShape 21"/>
          <p:cNvSpPr>
            <a:spLocks noChangeArrowheads="1"/>
          </p:cNvSpPr>
          <p:nvPr/>
        </p:nvSpPr>
        <p:spPr bwMode="auto">
          <a:xfrm>
            <a:off x="4167188" y="2528888"/>
            <a:ext cx="1462087" cy="365125"/>
          </a:xfrm>
          <a:prstGeom prst="homePlate">
            <a:avLst>
              <a:gd name="adj" fmla="val 100109"/>
            </a:avLst>
          </a:prstGeom>
          <a:solidFill>
            <a:srgbClr val="CCCC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6550" name="Rectangle 22"/>
          <p:cNvSpPr>
            <a:spLocks noChangeArrowheads="1"/>
          </p:cNvSpPr>
          <p:nvPr/>
        </p:nvSpPr>
        <p:spPr bwMode="auto">
          <a:xfrm>
            <a:off x="4214813" y="2478088"/>
            <a:ext cx="111918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Ujian</a:t>
            </a:r>
          </a:p>
        </p:txBody>
      </p:sp>
      <p:sp>
        <p:nvSpPr>
          <p:cNvPr id="406551" name="AutoShape 23"/>
          <p:cNvSpPr>
            <a:spLocks noChangeArrowheads="1"/>
          </p:cNvSpPr>
          <p:nvPr/>
        </p:nvSpPr>
        <p:spPr bwMode="auto">
          <a:xfrm>
            <a:off x="5805488" y="2528888"/>
            <a:ext cx="1462087" cy="365125"/>
          </a:xfrm>
          <a:prstGeom prst="homePlate">
            <a:avLst>
              <a:gd name="adj" fmla="val 100109"/>
            </a:avLst>
          </a:prstGeom>
          <a:solidFill>
            <a:srgbClr val="CCCC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6552" name="Rectangle 24"/>
          <p:cNvSpPr>
            <a:spLocks noChangeArrowheads="1"/>
          </p:cNvSpPr>
          <p:nvPr/>
        </p:nvSpPr>
        <p:spPr bwMode="auto">
          <a:xfrm>
            <a:off x="5853113" y="2478088"/>
            <a:ext cx="111918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OJT</a:t>
            </a:r>
          </a:p>
        </p:txBody>
      </p:sp>
      <p:sp>
        <p:nvSpPr>
          <p:cNvPr id="406553" name="AutoShape 25"/>
          <p:cNvSpPr>
            <a:spLocks noChangeArrowheads="1"/>
          </p:cNvSpPr>
          <p:nvPr/>
        </p:nvSpPr>
        <p:spPr bwMode="auto">
          <a:xfrm>
            <a:off x="7392988" y="2528888"/>
            <a:ext cx="1462087" cy="365125"/>
          </a:xfrm>
          <a:prstGeom prst="homePlate">
            <a:avLst>
              <a:gd name="adj" fmla="val 100109"/>
            </a:avLst>
          </a:prstGeom>
          <a:solidFill>
            <a:srgbClr val="CCCC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6554" name="Rectangle 26"/>
          <p:cNvSpPr>
            <a:spLocks noChangeArrowheads="1"/>
          </p:cNvSpPr>
          <p:nvPr/>
        </p:nvSpPr>
        <p:spPr bwMode="auto">
          <a:xfrm>
            <a:off x="7364413" y="2490788"/>
            <a:ext cx="129698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Sertifikasi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55" name="Rectangle 27"/>
          <p:cNvSpPr>
            <a:spLocks noChangeArrowheads="1"/>
          </p:cNvSpPr>
          <p:nvPr/>
        </p:nvSpPr>
        <p:spPr bwMode="auto">
          <a:xfrm>
            <a:off x="2517775" y="4616450"/>
            <a:ext cx="6337300" cy="349250"/>
          </a:xfrm>
          <a:prstGeom prst="rect">
            <a:avLst/>
          </a:prstGeom>
          <a:solidFill>
            <a:srgbClr val="C0C0C0"/>
          </a:solidFill>
          <a:ln w="28575" cmpd="sng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“</a:t>
            </a:r>
            <a:r>
              <a:rPr lang="en-US" sz="2000" b="1" i="1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Pembekalan</a:t>
            </a:r>
            <a:r>
              <a:rPr lang="en-US" sz="2000" b="1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”</a:t>
            </a:r>
          </a:p>
        </p:txBody>
      </p:sp>
      <p:sp>
        <p:nvSpPr>
          <p:cNvPr id="406556" name="Rectangle 28"/>
          <p:cNvSpPr>
            <a:spLocks noChangeArrowheads="1"/>
          </p:cNvSpPr>
          <p:nvPr/>
        </p:nvSpPr>
        <p:spPr bwMode="auto">
          <a:xfrm>
            <a:off x="2483768" y="5057775"/>
            <a:ext cx="1505620" cy="14144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eaLnBrk="1" hangingPunct="1"/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Training </a:t>
            </a:r>
            <a:r>
              <a:rPr lang="en-US" sz="2000" b="1" dirty="0" err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untuk</a:t>
            </a:r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r>
              <a:rPr lang="en-US" sz="20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: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 hangingPunct="1"/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- Basic</a:t>
            </a:r>
          </a:p>
          <a:p>
            <a:pPr eaLnBrk="1" hangingPunct="1"/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-Advance</a:t>
            </a:r>
          </a:p>
        </p:txBody>
      </p:sp>
      <p:sp>
        <p:nvSpPr>
          <p:cNvPr id="406557" name="Rectangle 29"/>
          <p:cNvSpPr>
            <a:spLocks noChangeArrowheads="1"/>
          </p:cNvSpPr>
          <p:nvPr/>
        </p:nvSpPr>
        <p:spPr bwMode="auto">
          <a:xfrm>
            <a:off x="4129088" y="5072063"/>
            <a:ext cx="1462087" cy="14176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eaLnBrk="1" hangingPunct="1">
              <a:spcBef>
                <a:spcPct val="20000"/>
              </a:spcBef>
            </a:pPr>
            <a:r>
              <a:rPr lang="en-US" sz="2000" b="1" dirty="0" err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Ujian</a:t>
            </a:r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&amp; </a:t>
            </a:r>
            <a:r>
              <a:rPr lang="en-US" sz="2000" b="1" dirty="0" err="1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Sertifikasi</a:t>
            </a:r>
            <a:r>
              <a:rPr lang="en-US" sz="2000" b="1" dirty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di</a:t>
            </a:r>
            <a:r>
              <a:rPr lang="en-US" sz="2000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TUK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58" name="Rectangle 30" descr="Wide upward diagonal"/>
          <p:cNvSpPr>
            <a:spLocks noChangeArrowheads="1"/>
          </p:cNvSpPr>
          <p:nvPr/>
        </p:nvSpPr>
        <p:spPr bwMode="auto">
          <a:xfrm>
            <a:off x="5756275" y="5060950"/>
            <a:ext cx="1462088" cy="1417638"/>
          </a:xfrm>
          <a:prstGeom prst="rect">
            <a:avLst/>
          </a:prstGeom>
          <a:pattFill prst="wdUpDiag">
            <a:fgClr>
              <a:schemeClr val="accent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eaLnBrk="1" hangingPunct="1">
              <a:spcBef>
                <a:spcPct val="20000"/>
              </a:spcBef>
            </a:pPr>
            <a:endParaRPr lang="en-US" sz="2000" b="1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59" name="Rectangle 31"/>
          <p:cNvSpPr>
            <a:spLocks noChangeArrowheads="1"/>
          </p:cNvSpPr>
          <p:nvPr/>
        </p:nvSpPr>
        <p:spPr bwMode="auto">
          <a:xfrm>
            <a:off x="7370763" y="5062538"/>
            <a:ext cx="1462087" cy="14176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Pemasaran</a:t>
            </a:r>
            <a:r>
              <a:rPr lang="en-US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dan</a:t>
            </a:r>
            <a:r>
              <a:rPr lang="en-US" b="1" dirty="0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Penempatan</a:t>
            </a:r>
            <a:endParaRPr lang="en-US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60" name="Rectangle 32"/>
          <p:cNvSpPr>
            <a:spLocks noChangeArrowheads="1"/>
          </p:cNvSpPr>
          <p:nvPr/>
        </p:nvSpPr>
        <p:spPr bwMode="auto">
          <a:xfrm>
            <a:off x="317500" y="1484784"/>
            <a:ext cx="88265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“</a:t>
            </a:r>
            <a:r>
              <a:rPr lang="en-US" sz="2800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Pelaksana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akan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di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-</a:t>
            </a:r>
            <a:r>
              <a:rPr lang="en-US" sz="2800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handover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err="1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dari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SMK </a:t>
            </a:r>
            <a:r>
              <a:rPr lang="en-US" sz="2800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Umum</a:t>
            </a: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ke</a:t>
            </a: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SMK TUK </a:t>
            </a:r>
            <a:r>
              <a:rPr lang="en-US" sz="2800" dirty="0" err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secara</a:t>
            </a: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i="1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gradual</a:t>
            </a:r>
            <a:r>
              <a:rPr lang="en-US" sz="2800" dirty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”</a:t>
            </a:r>
          </a:p>
        </p:txBody>
      </p:sp>
      <p:sp>
        <p:nvSpPr>
          <p:cNvPr id="406561" name="Rectangle 33" descr="Wide upward diagonal"/>
          <p:cNvSpPr>
            <a:spLocks noChangeArrowheads="1"/>
          </p:cNvSpPr>
          <p:nvPr/>
        </p:nvSpPr>
        <p:spPr bwMode="auto">
          <a:xfrm>
            <a:off x="5753100" y="2987675"/>
            <a:ext cx="1462088" cy="639763"/>
          </a:xfrm>
          <a:prstGeom prst="rect">
            <a:avLst/>
          </a:prstGeom>
          <a:pattFill prst="wdUpDiag">
            <a:fgClr>
              <a:schemeClr val="accent1"/>
            </a:fgClr>
            <a:bgClr>
              <a:srgbClr val="FFFFFF"/>
            </a:bgClr>
          </a:pattFill>
          <a:ln w="19050" cmpd="sng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endParaRPr lang="en-US" sz="2000" b="1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6562" name="Rectangle 34"/>
          <p:cNvSpPr>
            <a:spLocks noChangeArrowheads="1"/>
          </p:cNvSpPr>
          <p:nvPr/>
        </p:nvSpPr>
        <p:spPr bwMode="auto">
          <a:xfrm>
            <a:off x="7367588" y="2976563"/>
            <a:ext cx="1462087" cy="6397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 dirty="0" err="1" smtClean="0">
                <a:solidFill>
                  <a:srgbClr val="0000FF"/>
                </a:solidFill>
                <a:ea typeface="Arial Unicode MS" pitchFamily="34" charset="-128"/>
                <a:cs typeface="Arial Unicode MS" pitchFamily="34" charset="-128"/>
              </a:rPr>
              <a:t>Siswa</a:t>
            </a:r>
            <a:endParaRPr lang="en-US" sz="2000" b="1" dirty="0">
              <a:solidFill>
                <a:srgbClr val="0000FF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" name="Slide Number Placeholder 2"/>
          <p:cNvSpPr txBox="1"/>
          <p:nvPr/>
        </p:nvSpPr>
        <p:spPr>
          <a:xfrm>
            <a:off x="8651636" y="6492894"/>
            <a:ext cx="492369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/>
          <a:p>
            <a:pPr algn="r">
              <a:defRPr/>
            </a:pPr>
            <a:fld id="{B7D2FE6F-D628-400C-9D64-74A1BC767698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pitchFamily="34" charset="0"/>
              </a:rPr>
              <a:pPr algn="r">
                <a:defRPr/>
              </a:pPr>
              <a:t>6</a:t>
            </a:fld>
            <a:endParaRPr lang="id-ID" sz="11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79850" y="4953000"/>
            <a:ext cx="1920875" cy="1295400"/>
            <a:chOff x="1286" y="720"/>
            <a:chExt cx="1210" cy="2736"/>
          </a:xfrm>
        </p:grpSpPr>
        <p:sp>
          <p:nvSpPr>
            <p:cNvPr id="10285" name="Line 3"/>
            <p:cNvSpPr>
              <a:spLocks noChangeShapeType="1"/>
            </p:cNvSpPr>
            <p:nvPr/>
          </p:nvSpPr>
          <p:spPr bwMode="auto">
            <a:xfrm flipV="1">
              <a:off x="2496" y="720"/>
              <a:ext cx="0" cy="2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86" name="Text Box 4"/>
            <p:cNvSpPr txBox="1">
              <a:spLocks noChangeArrowheads="1"/>
            </p:cNvSpPr>
            <p:nvPr/>
          </p:nvSpPr>
          <p:spPr bwMode="auto">
            <a:xfrm>
              <a:off x="1286" y="2453"/>
              <a:ext cx="772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id-ID" sz="1600">
                  <a:latin typeface="Impact" pitchFamily="34" charset="0"/>
                </a:rPr>
                <a:t>Memilih TUK</a:t>
              </a:r>
              <a:endParaRPr lang="en-US" sz="1600">
                <a:latin typeface="Impact" pitchFamily="34" charset="0"/>
              </a:endParaRPr>
            </a:p>
          </p:txBody>
        </p:sp>
        <p:sp>
          <p:nvSpPr>
            <p:cNvPr id="10287" name="Text Box 5"/>
            <p:cNvSpPr txBox="1">
              <a:spLocks noChangeArrowheads="1"/>
            </p:cNvSpPr>
            <p:nvPr/>
          </p:nvSpPr>
          <p:spPr bwMode="auto">
            <a:xfrm>
              <a:off x="2304" y="2004"/>
              <a:ext cx="180" cy="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Impact" pitchFamily="34" charset="0"/>
                </a:rPr>
                <a:t>2</a:t>
              </a:r>
            </a:p>
          </p:txBody>
        </p:sp>
      </p:grpSp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4114800" y="4724400"/>
            <a:ext cx="2438400" cy="33813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600" b="1">
                <a:solidFill>
                  <a:srgbClr val="FF0000"/>
                </a:solidFill>
                <a:latin typeface="Agency FB" pitchFamily="34" charset="0"/>
              </a:rPr>
              <a:t>CALON ASESOR DI TUK</a:t>
            </a:r>
            <a:endParaRPr lang="en-US" sz="1600" b="1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179388" y="2349500"/>
            <a:ext cx="3124200" cy="5238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800" b="1">
                <a:solidFill>
                  <a:srgbClr val="FF0000"/>
                </a:solidFill>
                <a:latin typeface="Agency FB" pitchFamily="34" charset="0"/>
              </a:rPr>
              <a:t>KOMITE TEKNIS</a:t>
            </a:r>
            <a:r>
              <a:rPr lang="en-US" sz="2800" b="1">
                <a:solidFill>
                  <a:srgbClr val="FF0000"/>
                </a:solidFill>
                <a:latin typeface="Agency FB" pitchFamily="34" charset="0"/>
              </a:rPr>
              <a:t>*</a:t>
            </a:r>
            <a:endParaRPr lang="en-US" sz="8800" b="1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4572000" y="2590800"/>
            <a:ext cx="3124200" cy="33813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600" b="1">
                <a:solidFill>
                  <a:srgbClr val="FF0000"/>
                </a:solidFill>
                <a:latin typeface="Agency FB" pitchFamily="34" charset="0"/>
              </a:rPr>
              <a:t>TIM ASESOR KOMPETENSI</a:t>
            </a:r>
            <a:endParaRPr lang="en-US" sz="6000" b="1">
              <a:solidFill>
                <a:srgbClr val="FF0000"/>
              </a:solidFill>
              <a:latin typeface="Agency FB" pitchFamily="34" charset="0"/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04800" y="793750"/>
            <a:ext cx="3048000" cy="1568450"/>
            <a:chOff x="288" y="20"/>
            <a:chExt cx="1920" cy="1420"/>
          </a:xfrm>
        </p:grpSpPr>
        <p:sp>
          <p:nvSpPr>
            <p:cNvPr id="10280" name="Line 11"/>
            <p:cNvSpPr>
              <a:spLocks noChangeShapeType="1"/>
            </p:cNvSpPr>
            <p:nvPr/>
          </p:nvSpPr>
          <p:spPr bwMode="auto">
            <a:xfrm>
              <a:off x="288" y="288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88" y="20"/>
              <a:ext cx="1920" cy="419"/>
              <a:chOff x="288" y="20"/>
              <a:chExt cx="1920" cy="419"/>
            </a:xfrm>
          </p:grpSpPr>
          <p:sp>
            <p:nvSpPr>
              <p:cNvPr id="10282" name="Line 13"/>
              <p:cNvSpPr>
                <a:spLocks noChangeShapeType="1"/>
              </p:cNvSpPr>
              <p:nvPr/>
            </p:nvSpPr>
            <p:spPr bwMode="auto">
              <a:xfrm flipH="1">
                <a:off x="288" y="288"/>
                <a:ext cx="19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0283" name="Text Box 14"/>
              <p:cNvSpPr txBox="1">
                <a:spLocks noChangeArrowheads="1"/>
              </p:cNvSpPr>
              <p:nvPr/>
            </p:nvSpPr>
            <p:spPr bwMode="auto">
              <a:xfrm>
                <a:off x="809" y="105"/>
                <a:ext cx="789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id-ID">
                    <a:latin typeface="Impact" pitchFamily="34" charset="0"/>
                  </a:rPr>
                  <a:t>PENUGASAN</a:t>
                </a:r>
                <a:endParaRPr lang="en-US">
                  <a:latin typeface="Impact" pitchFamily="34" charset="0"/>
                </a:endParaRPr>
              </a:p>
            </p:txBody>
          </p:sp>
          <p:sp>
            <p:nvSpPr>
              <p:cNvPr id="10284" name="Text Box 15"/>
              <p:cNvSpPr txBox="1">
                <a:spLocks noChangeArrowheads="1"/>
              </p:cNvSpPr>
              <p:nvPr/>
            </p:nvSpPr>
            <p:spPr bwMode="auto">
              <a:xfrm>
                <a:off x="1670" y="20"/>
                <a:ext cx="194" cy="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6</a:t>
                </a:r>
              </a:p>
            </p:txBody>
          </p:sp>
        </p:grp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622800" y="3276600"/>
            <a:ext cx="1625600" cy="1371600"/>
            <a:chOff x="3008" y="2448"/>
            <a:chExt cx="1024" cy="1056"/>
          </a:xfrm>
        </p:grpSpPr>
        <p:sp>
          <p:nvSpPr>
            <p:cNvPr id="10277" name="Line 17"/>
            <p:cNvSpPr>
              <a:spLocks noChangeShapeType="1"/>
            </p:cNvSpPr>
            <p:nvPr/>
          </p:nvSpPr>
          <p:spPr bwMode="auto">
            <a:xfrm>
              <a:off x="4032" y="244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78" name="Text Box 18"/>
            <p:cNvSpPr txBox="1">
              <a:spLocks noChangeArrowheads="1"/>
            </p:cNvSpPr>
            <p:nvPr/>
          </p:nvSpPr>
          <p:spPr bwMode="auto">
            <a:xfrm>
              <a:off x="3008" y="2592"/>
              <a:ext cx="852" cy="28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Impact" pitchFamily="34" charset="0"/>
                </a:rPr>
                <a:t>ASSESSMENT</a:t>
              </a:r>
            </a:p>
          </p:txBody>
        </p:sp>
        <p:sp>
          <p:nvSpPr>
            <p:cNvPr id="10279" name="Text Box 19"/>
            <p:cNvSpPr txBox="1">
              <a:spLocks noChangeArrowheads="1"/>
            </p:cNvSpPr>
            <p:nvPr/>
          </p:nvSpPr>
          <p:spPr bwMode="auto">
            <a:xfrm>
              <a:off x="3744" y="3104"/>
              <a:ext cx="188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4</a:t>
              </a:r>
            </a:p>
          </p:txBody>
        </p: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8458200" y="1292225"/>
            <a:ext cx="385763" cy="4800600"/>
            <a:chOff x="5424" y="627"/>
            <a:chExt cx="243" cy="2880"/>
          </a:xfrm>
        </p:grpSpPr>
        <p:sp>
          <p:nvSpPr>
            <p:cNvPr id="10274" name="Line 21"/>
            <p:cNvSpPr>
              <a:spLocks noChangeShapeType="1"/>
            </p:cNvSpPr>
            <p:nvPr/>
          </p:nvSpPr>
          <p:spPr bwMode="auto">
            <a:xfrm>
              <a:off x="5424" y="627"/>
              <a:ext cx="0" cy="28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75" name="Text Box 22"/>
            <p:cNvSpPr txBox="1">
              <a:spLocks noChangeArrowheads="1"/>
            </p:cNvSpPr>
            <p:nvPr/>
          </p:nvSpPr>
          <p:spPr bwMode="auto">
            <a:xfrm rot="5399257">
              <a:off x="4739" y="2275"/>
              <a:ext cx="166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d-ID" sz="1400">
                  <a:latin typeface="Impact" pitchFamily="34" charset="0"/>
                </a:rPr>
                <a:t>PENERBITAN SERTIFIKAT KOMPETENSI</a:t>
              </a:r>
              <a:endParaRPr lang="en-US" sz="1400">
                <a:latin typeface="Impact" pitchFamily="34" charset="0"/>
              </a:endParaRPr>
            </a:p>
          </p:txBody>
        </p:sp>
        <p:sp>
          <p:nvSpPr>
            <p:cNvPr id="10276" name="Text Box 23"/>
            <p:cNvSpPr txBox="1">
              <a:spLocks noChangeArrowheads="1"/>
            </p:cNvSpPr>
            <p:nvPr/>
          </p:nvSpPr>
          <p:spPr bwMode="auto">
            <a:xfrm>
              <a:off x="5424" y="1296"/>
              <a:ext cx="176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>
                  <a:latin typeface="Impact" pitchFamily="34" charset="0"/>
                </a:rPr>
                <a:t>8</a:t>
              </a: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6704013" y="1370013"/>
            <a:ext cx="1603375" cy="4724400"/>
            <a:chOff x="4272" y="674"/>
            <a:chExt cx="1010" cy="2784"/>
          </a:xfrm>
        </p:grpSpPr>
        <p:sp>
          <p:nvSpPr>
            <p:cNvPr id="10271" name="Line 25"/>
            <p:cNvSpPr>
              <a:spLocks noChangeShapeType="1"/>
            </p:cNvSpPr>
            <p:nvPr/>
          </p:nvSpPr>
          <p:spPr bwMode="auto">
            <a:xfrm>
              <a:off x="5088" y="674"/>
              <a:ext cx="0" cy="27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72" name="Text Box 26"/>
            <p:cNvSpPr txBox="1">
              <a:spLocks noChangeArrowheads="1"/>
            </p:cNvSpPr>
            <p:nvPr/>
          </p:nvSpPr>
          <p:spPr bwMode="auto">
            <a:xfrm>
              <a:off x="4272" y="2592"/>
              <a:ext cx="937" cy="2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SURVAILLANCE</a:t>
              </a:r>
            </a:p>
          </p:txBody>
        </p:sp>
        <p:sp>
          <p:nvSpPr>
            <p:cNvPr id="10273" name="Text Box 27"/>
            <p:cNvSpPr txBox="1">
              <a:spLocks noChangeArrowheads="1"/>
            </p:cNvSpPr>
            <p:nvPr/>
          </p:nvSpPr>
          <p:spPr bwMode="auto">
            <a:xfrm>
              <a:off x="5088" y="1617"/>
              <a:ext cx="194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9</a:t>
              </a:r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5272088" y="1447800"/>
            <a:ext cx="1892300" cy="1066800"/>
            <a:chOff x="3417" y="720"/>
            <a:chExt cx="1192" cy="912"/>
          </a:xfrm>
        </p:grpSpPr>
        <p:sp>
          <p:nvSpPr>
            <p:cNvPr id="10268" name="Line 29"/>
            <p:cNvSpPr>
              <a:spLocks noChangeShapeType="1"/>
            </p:cNvSpPr>
            <p:nvPr/>
          </p:nvSpPr>
          <p:spPr bwMode="auto">
            <a:xfrm flipV="1">
              <a:off x="4368" y="72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69" name="Text Box 30"/>
            <p:cNvSpPr txBox="1">
              <a:spLocks noChangeArrowheads="1"/>
            </p:cNvSpPr>
            <p:nvPr/>
          </p:nvSpPr>
          <p:spPr bwMode="auto">
            <a:xfrm>
              <a:off x="3417" y="864"/>
              <a:ext cx="877" cy="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id-ID">
                  <a:latin typeface="Impact" pitchFamily="34" charset="0"/>
                </a:rPr>
                <a:t>PELAPORAN</a:t>
              </a:r>
              <a:endParaRPr lang="en-US">
                <a:latin typeface="Impact" pitchFamily="34" charset="0"/>
              </a:endParaRPr>
            </a:p>
            <a:p>
              <a:pPr algn="ctr"/>
              <a:r>
                <a:rPr lang="en-US">
                  <a:latin typeface="Impact" pitchFamily="34" charset="0"/>
                </a:rPr>
                <a:t> ASSESSMENT</a:t>
              </a:r>
            </a:p>
          </p:txBody>
        </p:sp>
        <p:sp>
          <p:nvSpPr>
            <p:cNvPr id="10270" name="Text Box 31"/>
            <p:cNvSpPr txBox="1">
              <a:spLocks noChangeArrowheads="1"/>
            </p:cNvSpPr>
            <p:nvPr/>
          </p:nvSpPr>
          <p:spPr bwMode="auto">
            <a:xfrm>
              <a:off x="4416" y="896"/>
              <a:ext cx="193" cy="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5</a:t>
              </a:r>
            </a:p>
          </p:txBody>
        </p:sp>
      </p:grp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3994150" y="1447800"/>
            <a:ext cx="1252538" cy="1066800"/>
            <a:chOff x="2612" y="720"/>
            <a:chExt cx="789" cy="912"/>
          </a:xfrm>
        </p:grpSpPr>
        <p:sp>
          <p:nvSpPr>
            <p:cNvPr id="10265" name="Line 33"/>
            <p:cNvSpPr>
              <a:spLocks noChangeShapeType="1"/>
            </p:cNvSpPr>
            <p:nvPr/>
          </p:nvSpPr>
          <p:spPr bwMode="auto">
            <a:xfrm>
              <a:off x="3312" y="72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66" name="Text Box 34"/>
            <p:cNvSpPr txBox="1">
              <a:spLocks noChangeArrowheads="1"/>
            </p:cNvSpPr>
            <p:nvPr/>
          </p:nvSpPr>
          <p:spPr bwMode="auto">
            <a:xfrm>
              <a:off x="2612" y="816"/>
              <a:ext cx="789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id-ID">
                  <a:latin typeface="Impact" pitchFamily="34" charset="0"/>
                </a:rPr>
                <a:t>PENUGASAN</a:t>
              </a:r>
              <a:endParaRPr lang="en-US">
                <a:latin typeface="Impact" pitchFamily="34" charset="0"/>
              </a:endParaRPr>
            </a:p>
            <a:p>
              <a:pPr algn="ctr"/>
              <a:r>
                <a:rPr lang="en-US">
                  <a:latin typeface="Impact" pitchFamily="34" charset="0"/>
                </a:rPr>
                <a:t>ASSESSOR</a:t>
              </a:r>
            </a:p>
          </p:txBody>
        </p:sp>
        <p:sp>
          <p:nvSpPr>
            <p:cNvPr id="10267" name="Text Box 35"/>
            <p:cNvSpPr txBox="1">
              <a:spLocks noChangeArrowheads="1"/>
            </p:cNvSpPr>
            <p:nvPr/>
          </p:nvSpPr>
          <p:spPr bwMode="auto">
            <a:xfrm>
              <a:off x="3072" y="1232"/>
              <a:ext cx="192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3</a:t>
              </a:r>
            </a:p>
          </p:txBody>
        </p:sp>
      </p:grpSp>
      <p:grpSp>
        <p:nvGrpSpPr>
          <p:cNvPr id="10" name="Group 36"/>
          <p:cNvGrpSpPr>
            <a:grpSpLocks/>
          </p:cNvGrpSpPr>
          <p:nvPr/>
        </p:nvGrpSpPr>
        <p:grpSpPr bwMode="auto">
          <a:xfrm>
            <a:off x="2425700" y="1447800"/>
            <a:ext cx="1435100" cy="4800600"/>
            <a:chOff x="1624" y="720"/>
            <a:chExt cx="904" cy="2736"/>
          </a:xfrm>
        </p:grpSpPr>
        <p:sp>
          <p:nvSpPr>
            <p:cNvPr id="10262" name="Line 37"/>
            <p:cNvSpPr>
              <a:spLocks noChangeShapeType="1"/>
            </p:cNvSpPr>
            <p:nvPr/>
          </p:nvSpPr>
          <p:spPr bwMode="auto">
            <a:xfrm flipV="1">
              <a:off x="2496" y="720"/>
              <a:ext cx="0" cy="2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63" name="Text Box 38"/>
            <p:cNvSpPr txBox="1">
              <a:spLocks noChangeArrowheads="1"/>
            </p:cNvSpPr>
            <p:nvPr/>
          </p:nvSpPr>
          <p:spPr bwMode="auto">
            <a:xfrm>
              <a:off x="1624" y="2400"/>
              <a:ext cx="904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id-ID">
                  <a:latin typeface="Impact" pitchFamily="34" charset="0"/>
                </a:rPr>
                <a:t>PERMOHONAN</a:t>
              </a:r>
              <a:endParaRPr lang="en-US">
                <a:latin typeface="Impact" pitchFamily="34" charset="0"/>
              </a:endParaRPr>
            </a:p>
          </p:txBody>
        </p:sp>
        <p:sp>
          <p:nvSpPr>
            <p:cNvPr id="10264" name="Text Box 39"/>
            <p:cNvSpPr txBox="1">
              <a:spLocks noChangeArrowheads="1"/>
            </p:cNvSpPr>
            <p:nvPr/>
          </p:nvSpPr>
          <p:spPr bwMode="auto">
            <a:xfrm>
              <a:off x="2304" y="1952"/>
              <a:ext cx="171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Impact" pitchFamily="34" charset="0"/>
                </a:rPr>
                <a:t>1</a:t>
              </a:r>
            </a:p>
          </p:txBody>
        </p:sp>
      </p:grpSp>
      <p:grpSp>
        <p:nvGrpSpPr>
          <p:cNvPr id="11" name="Group 40"/>
          <p:cNvGrpSpPr>
            <a:grpSpLocks/>
          </p:cNvGrpSpPr>
          <p:nvPr/>
        </p:nvGrpSpPr>
        <p:grpSpPr bwMode="auto">
          <a:xfrm>
            <a:off x="1208088" y="1371600"/>
            <a:ext cx="2144712" cy="914400"/>
            <a:chOff x="857" y="624"/>
            <a:chExt cx="1351" cy="816"/>
          </a:xfrm>
        </p:grpSpPr>
        <p:sp>
          <p:nvSpPr>
            <p:cNvPr id="10257" name="Line 41"/>
            <p:cNvSpPr>
              <a:spLocks noChangeShapeType="1"/>
            </p:cNvSpPr>
            <p:nvPr/>
          </p:nvSpPr>
          <p:spPr bwMode="auto">
            <a:xfrm>
              <a:off x="1776" y="62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d-ID"/>
            </a:p>
          </p:txBody>
        </p:sp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857" y="624"/>
              <a:ext cx="1139" cy="816"/>
              <a:chOff x="857" y="624"/>
              <a:chExt cx="1139" cy="816"/>
            </a:xfrm>
          </p:grpSpPr>
          <p:sp>
            <p:nvSpPr>
              <p:cNvPr id="10259" name="Line 43"/>
              <p:cNvSpPr>
                <a:spLocks noChangeShapeType="1"/>
              </p:cNvSpPr>
              <p:nvPr/>
            </p:nvSpPr>
            <p:spPr bwMode="auto">
              <a:xfrm flipV="1">
                <a:off x="1776" y="624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0260" name="Text Box 44"/>
              <p:cNvSpPr txBox="1">
                <a:spLocks noChangeArrowheads="1"/>
              </p:cNvSpPr>
              <p:nvPr/>
            </p:nvSpPr>
            <p:spPr bwMode="auto">
              <a:xfrm>
                <a:off x="857" y="740"/>
                <a:ext cx="925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RE</a:t>
                </a:r>
                <a:r>
                  <a:rPr lang="id-ID">
                    <a:latin typeface="Impact" pitchFamily="34" charset="0"/>
                  </a:rPr>
                  <a:t>KOMENDASI</a:t>
                </a:r>
                <a:endParaRPr lang="en-US">
                  <a:latin typeface="Impact" pitchFamily="34" charset="0"/>
                </a:endParaRPr>
              </a:p>
            </p:txBody>
          </p:sp>
          <p:sp>
            <p:nvSpPr>
              <p:cNvPr id="10261" name="Text Box 45"/>
              <p:cNvSpPr txBox="1">
                <a:spLocks noChangeArrowheads="1"/>
              </p:cNvSpPr>
              <p:nvPr/>
            </p:nvSpPr>
            <p:spPr bwMode="auto">
              <a:xfrm>
                <a:off x="1824" y="848"/>
                <a:ext cx="17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act" pitchFamily="34" charset="0"/>
                  </a:rPr>
                  <a:t>7</a:t>
                </a:r>
              </a:p>
            </p:txBody>
          </p:sp>
        </p:grpSp>
      </p:grpSp>
      <p:sp>
        <p:nvSpPr>
          <p:cNvPr id="10254" name="Text Box 46"/>
          <p:cNvSpPr txBox="1">
            <a:spLocks noChangeArrowheads="1"/>
          </p:cNvSpPr>
          <p:nvPr/>
        </p:nvSpPr>
        <p:spPr bwMode="auto">
          <a:xfrm>
            <a:off x="1331913" y="119063"/>
            <a:ext cx="7315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3200" b="1">
                <a:latin typeface="Agency FB" pitchFamily="34" charset="0"/>
              </a:rPr>
              <a:t>SKEMA GENERIK SERTIFIKASI KOMPETENSI</a:t>
            </a:r>
            <a:endParaRPr lang="en-US" sz="3200" b="1">
              <a:latin typeface="Agency FB" pitchFamily="34" charset="0"/>
            </a:endParaRPr>
          </a:p>
        </p:txBody>
      </p:sp>
      <p:sp>
        <p:nvSpPr>
          <p:cNvPr id="10255" name="Text Box 47"/>
          <p:cNvSpPr txBox="1">
            <a:spLocks noChangeArrowheads="1"/>
          </p:cNvSpPr>
          <p:nvPr/>
        </p:nvSpPr>
        <p:spPr bwMode="auto">
          <a:xfrm>
            <a:off x="3429000" y="6172200"/>
            <a:ext cx="5486400" cy="52863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800" b="1">
                <a:solidFill>
                  <a:srgbClr val="FF0000"/>
                </a:solidFill>
                <a:latin typeface="Agency FB" pitchFamily="34" charset="0"/>
              </a:rPr>
              <a:t>PESERTA UJI KOMETENSI</a:t>
            </a:r>
            <a:endParaRPr lang="en-US" sz="8800" b="1">
              <a:solidFill>
                <a:srgbClr val="FF0000"/>
              </a:solidFill>
              <a:latin typeface="Agency FB" pitchFamily="34" charset="0"/>
            </a:endParaRPr>
          </a:p>
        </p:txBody>
      </p:sp>
      <p:sp>
        <p:nvSpPr>
          <p:cNvPr id="10256" name="Text Box 6"/>
          <p:cNvSpPr txBox="1">
            <a:spLocks noChangeArrowheads="1"/>
          </p:cNvSpPr>
          <p:nvPr/>
        </p:nvSpPr>
        <p:spPr bwMode="auto">
          <a:xfrm>
            <a:off x="3352800" y="762000"/>
            <a:ext cx="5486400" cy="64611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3600" b="1">
                <a:solidFill>
                  <a:srgbClr val="FF0000"/>
                </a:solidFill>
                <a:latin typeface="Agency FB" pitchFamily="34" charset="0"/>
              </a:rPr>
              <a:t>LSP</a:t>
            </a:r>
            <a:endParaRPr lang="en-US" sz="10600" b="1">
              <a:solidFill>
                <a:srgbClr val="FF0000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id-ID" sz="4000" smtClean="0">
                <a:latin typeface="Aharoni" pitchFamily="2" charset="-79"/>
                <a:cs typeface="Aharoni" pitchFamily="2" charset="-79"/>
              </a:rPr>
              <a:t>Manfaat</a:t>
            </a:r>
            <a:r>
              <a:rPr lang="en-US" sz="4000" smtClean="0">
                <a:latin typeface="Aharoni" pitchFamily="2" charset="-79"/>
                <a:cs typeface="Aharoni" pitchFamily="2" charset="-79"/>
              </a:rPr>
              <a:t> sertifikasi kompetensi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143000" y="1371600"/>
            <a:ext cx="75438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b="1" u="sng" smtClean="0">
                <a:solidFill>
                  <a:srgbClr val="FF0000"/>
                </a:solidFill>
                <a:latin typeface="Arial Narrow" pitchFamily="34" charset="0"/>
              </a:rPr>
              <a:t>Untuk Industri:</a:t>
            </a:r>
          </a:p>
          <a:p>
            <a:r>
              <a:rPr lang="en-US" sz="2400" smtClean="0">
                <a:latin typeface="Arial Narrow" pitchFamily="34" charset="0"/>
              </a:rPr>
              <a:t>Membantu industri meyakinkan kepada kliennya bahwa produk/jasanya telah dibuat oleh tenaga-tenaga yang kompeten.</a:t>
            </a:r>
          </a:p>
          <a:p>
            <a:r>
              <a:rPr lang="en-US" sz="2400" smtClean="0">
                <a:latin typeface="Arial Narrow" pitchFamily="34" charset="0"/>
              </a:rPr>
              <a:t>Membantu industri dalam rekruitmen dan mengembangkan tenaga berbasis kompetensi </a:t>
            </a:r>
            <a:r>
              <a:rPr lang="en-US" sz="2400" smtClean="0">
                <a:latin typeface="Arial Narrow" pitchFamily="34" charset="0"/>
                <a:sym typeface="Wingdings" pitchFamily="2" charset="2"/>
              </a:rPr>
              <a:t> </a:t>
            </a:r>
            <a:r>
              <a:rPr lang="en-US" sz="2400" smtClean="0">
                <a:latin typeface="Arial Narrow" pitchFamily="34" charset="0"/>
              </a:rPr>
              <a:t>meningkatkan efisensi HRD </a:t>
            </a:r>
            <a:r>
              <a:rPr lang="en-US" sz="2400" smtClean="0">
                <a:latin typeface="Arial Narrow" pitchFamily="34" charset="0"/>
                <a:sym typeface="Wingdings" pitchFamily="2" charset="2"/>
              </a:rPr>
              <a:t></a:t>
            </a:r>
            <a:r>
              <a:rPr lang="en-US" sz="2400" smtClean="0">
                <a:latin typeface="Arial Narrow" pitchFamily="34" charset="0"/>
              </a:rPr>
              <a:t>efisiensi nasional. </a:t>
            </a:r>
          </a:p>
          <a:p>
            <a:r>
              <a:rPr lang="en-US" sz="2400" smtClean="0">
                <a:latin typeface="Arial Narrow" pitchFamily="34" charset="0"/>
              </a:rPr>
              <a:t>Memastikan industri mendapatkan tenaga yang kompeten.</a:t>
            </a:r>
          </a:p>
          <a:p>
            <a:r>
              <a:rPr lang="en-US" sz="2400" smtClean="0">
                <a:latin typeface="Arial Narrow" pitchFamily="34" charset="0"/>
              </a:rPr>
              <a:t>Membantu industri dalam sistem pengembangan karir dan renumerasi tenaga berbasis kompetensi.</a:t>
            </a:r>
          </a:p>
          <a:p>
            <a:r>
              <a:rPr lang="en-US" sz="2400" smtClean="0">
                <a:latin typeface="Arial Narrow" pitchFamily="34" charset="0"/>
              </a:rPr>
              <a:t>Memastikan dan meningkatkan produktivitas.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686800" cy="1143000"/>
          </a:xfrm>
        </p:spPr>
        <p:txBody>
          <a:bodyPr/>
          <a:lstStyle/>
          <a:p>
            <a:pPr algn="ctr">
              <a:defRPr/>
            </a:pPr>
            <a:r>
              <a:rPr lang="id-ID" dirty="0" smtClean="0">
                <a:latin typeface="Aharoni" pitchFamily="2" charset="-79"/>
                <a:cs typeface="Aharoni" pitchFamily="2" charset="-79"/>
              </a:rPr>
              <a:t>Manfaat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err="1" smtClean="0">
                <a:latin typeface="Aharoni" pitchFamily="2" charset="-79"/>
                <a:cs typeface="Aharoni" pitchFamily="2" charset="-79"/>
              </a:rPr>
              <a:t>sertifikasi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err="1" smtClean="0">
                <a:latin typeface="Aharoni" pitchFamily="2" charset="-79"/>
                <a:cs typeface="Aharoni" pitchFamily="2" charset="-79"/>
              </a:rPr>
              <a:t>kompetensi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dirty="0" smtClean="0">
                <a:latin typeface="+mn-lt"/>
                <a:cs typeface="Aharoni" pitchFamily="2" charset="-79"/>
              </a:rPr>
              <a:t>(</a:t>
            </a:r>
            <a:r>
              <a:rPr lang="en-US" sz="2400" dirty="0" err="1" smtClean="0">
                <a:latin typeface="+mn-lt"/>
                <a:cs typeface="Aharoni" pitchFamily="2" charset="-79"/>
              </a:rPr>
              <a:t>Ljt</a:t>
            </a:r>
            <a:r>
              <a:rPr lang="en-US" sz="2400" dirty="0" smtClean="0">
                <a:latin typeface="+mn-lt"/>
                <a:cs typeface="Aharoni" pitchFamily="2" charset="-79"/>
              </a:rPr>
              <a:t>)</a:t>
            </a:r>
            <a:endParaRPr lang="en-US" dirty="0">
              <a:latin typeface="+mn-lt"/>
              <a:cs typeface="Aharoni" pitchFamily="2" charset="-79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72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b="1" u="sng" smtClean="0">
                <a:solidFill>
                  <a:srgbClr val="FF0000"/>
                </a:solidFill>
                <a:latin typeface="Arial Narrow" pitchFamily="34" charset="0"/>
              </a:rPr>
              <a:t>Untuk tenaga kerja:</a:t>
            </a:r>
          </a:p>
          <a:p>
            <a:r>
              <a:rPr lang="en-US" sz="2000" smtClean="0">
                <a:latin typeface="Arial Narrow" pitchFamily="34" charset="0"/>
              </a:rPr>
              <a:t>Membantu tenaga profesi meyakinkan kepada organisasi/industri/kliennya bahwa dirinya kompeten dalam bekerja atau menghasilkan produk atau jasa.</a:t>
            </a:r>
          </a:p>
          <a:p>
            <a:r>
              <a:rPr lang="en-US" sz="2000" smtClean="0">
                <a:latin typeface="Arial Narrow" pitchFamily="34" charset="0"/>
              </a:rPr>
              <a:t>Membantu memastikan dan memelihara kompetensi untuk meningkatkan percaya diri tenaga profesi.</a:t>
            </a:r>
          </a:p>
          <a:p>
            <a:r>
              <a:rPr lang="en-US" sz="2000" smtClean="0">
                <a:latin typeface="Arial Narrow" pitchFamily="34" charset="0"/>
              </a:rPr>
              <a:t>Membantu tenaga profesi dalam merencanakan karirnya. </a:t>
            </a:r>
          </a:p>
          <a:p>
            <a:r>
              <a:rPr lang="en-US" sz="2000" smtClean="0">
                <a:latin typeface="Arial Narrow" pitchFamily="34" charset="0"/>
              </a:rPr>
              <a:t>Membatu tenaga profesi dalam mengukur tingkat pencapaian kompetensi dalam proses belajar di lembaga formal maupun secara mandiri.</a:t>
            </a:r>
          </a:p>
          <a:p>
            <a:r>
              <a:rPr lang="en-US" sz="2000" smtClean="0">
                <a:latin typeface="Arial Narrow" pitchFamily="34" charset="0"/>
              </a:rPr>
              <a:t>Membantu tenaga profesi dalam memenuhi persyaratan regulasi.</a:t>
            </a:r>
          </a:p>
          <a:p>
            <a:r>
              <a:rPr lang="en-US" sz="2000" smtClean="0">
                <a:latin typeface="Arial Narrow" pitchFamily="34" charset="0"/>
              </a:rPr>
              <a:t>Membantu pengakuan kompetensi lintas sektor dan lintas negara</a:t>
            </a:r>
          </a:p>
          <a:p>
            <a:r>
              <a:rPr lang="en-US" sz="2000" smtClean="0">
                <a:latin typeface="Arial Narrow" pitchFamily="34" charset="0"/>
              </a:rPr>
              <a:t>Membantu tenaga profesi dalam promosi profesinya dipasar tenaga kerja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0.9|1.8|0.8|0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1151</Words>
  <Application>Microsoft Office PowerPoint</Application>
  <PresentationFormat>On-screen Show (4:3)</PresentationFormat>
  <Paragraphs>416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Office Theme</vt:lpstr>
      <vt:lpstr>Composite</vt:lpstr>
      <vt:lpstr>9_Office Theme</vt:lpstr>
      <vt:lpstr>KONSEP PENILAIAN DALAM KERANGKA   KURIKULUM SMK EDISI 2013 </vt:lpstr>
      <vt:lpstr>Slide 2</vt:lpstr>
      <vt:lpstr>Slide 3</vt:lpstr>
      <vt:lpstr>Jabaran Struktur Kurikulum SMK 2013</vt:lpstr>
      <vt:lpstr>Perbandingan UKK Kurikulum 2006 dan Kurikulum 2013</vt:lpstr>
      <vt:lpstr>Slide 6</vt:lpstr>
      <vt:lpstr>Slide 7</vt:lpstr>
      <vt:lpstr>Manfaat sertifikasi kompetensi</vt:lpstr>
      <vt:lpstr>Manfaat sertifikasi kompetensi (Ljt)</vt:lpstr>
      <vt:lpstr>Manfaat sertifikasi kompetensi (Ljt)</vt:lpstr>
      <vt:lpstr>Manfaat sertifikasi kompetensi (Ljt)</vt:lpstr>
      <vt:lpstr>Slide 12</vt:lpstr>
      <vt:lpstr>Mendirikan LSP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GHS</dc:creator>
  <cp:lastModifiedBy>XX</cp:lastModifiedBy>
  <cp:revision>98</cp:revision>
  <dcterms:created xsi:type="dcterms:W3CDTF">2012-07-09T01:53:54Z</dcterms:created>
  <dcterms:modified xsi:type="dcterms:W3CDTF">2013-06-05T06:07:05Z</dcterms:modified>
</cp:coreProperties>
</file>